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5.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2"/>
  </p:notesMasterIdLst>
  <p:handoutMasterIdLst>
    <p:handoutMasterId r:id="rId23"/>
  </p:handoutMasterIdLst>
  <p:sldIdLst>
    <p:sldId id="256" r:id="rId2"/>
    <p:sldId id="278" r:id="rId3"/>
    <p:sldId id="387" r:id="rId4"/>
    <p:sldId id="391" r:id="rId5"/>
    <p:sldId id="448" r:id="rId6"/>
    <p:sldId id="452" r:id="rId7"/>
    <p:sldId id="388" r:id="rId8"/>
    <p:sldId id="453" r:id="rId9"/>
    <p:sldId id="410" r:id="rId10"/>
    <p:sldId id="454" r:id="rId11"/>
    <p:sldId id="455" r:id="rId12"/>
    <p:sldId id="456" r:id="rId13"/>
    <p:sldId id="457" r:id="rId14"/>
    <p:sldId id="459" r:id="rId15"/>
    <p:sldId id="430" r:id="rId16"/>
    <p:sldId id="433" r:id="rId17"/>
    <p:sldId id="393" r:id="rId18"/>
    <p:sldId id="436" r:id="rId19"/>
    <p:sldId id="437" r:id="rId20"/>
    <p:sldId id="305" r:id="rId21"/>
  </p:sldIdLst>
  <p:sldSz cx="9144000" cy="6858000" type="screen4x3"/>
  <p:notesSz cx="6669088" cy="992822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284"/>
    <a:srgbClr val="164397"/>
    <a:srgbClr val="FFFFFF"/>
    <a:srgbClr val="19138B"/>
    <a:srgbClr val="1A1494"/>
    <a:srgbClr val="1B15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2" autoAdjust="0"/>
    <p:restoredTop sz="92063" autoAdjust="0"/>
  </p:normalViewPr>
  <p:slideViewPr>
    <p:cSldViewPr>
      <p:cViewPr varScale="1">
        <p:scale>
          <a:sx n="90" d="100"/>
          <a:sy n="90" d="100"/>
        </p:scale>
        <p:origin x="128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Administrator\Desktop\New%20folder%20(5)\Thong%20ke%20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b="1" dirty="0"/>
              <a:t>2015</a:t>
            </a:r>
            <a:r>
              <a:rPr lang="en-US" b="1" baseline="0" dirty="0"/>
              <a:t> </a:t>
            </a:r>
          </a:p>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dirty="0">
                <a:solidFill>
                  <a:srgbClr val="FF0000"/>
                </a:solidFill>
              </a:rPr>
              <a:t>38537 MW</a:t>
            </a:r>
          </a:p>
        </c:rich>
      </c:tx>
      <c:layout>
        <c:manualLayout>
          <c:xMode val="edge"/>
          <c:yMode val="edge"/>
          <c:x val="0.30905777777777799"/>
          <c:y val="0"/>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0471944444444402E-2"/>
          <c:y val="0.232117013888889"/>
          <c:w val="0.91824690040026302"/>
          <c:h val="0.61167122784209105"/>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F60-4F94-97D2-A2C9C0D68C3F}"/>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0F60-4F94-97D2-A2C9C0D68C3F}"/>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0F60-4F94-97D2-A2C9C0D68C3F}"/>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0F60-4F94-97D2-A2C9C0D68C3F}"/>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0F60-4F94-97D2-A2C9C0D68C3F}"/>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0F60-4F94-97D2-A2C9C0D68C3F}"/>
              </c:ext>
            </c:extLst>
          </c:dPt>
          <c:dLbls>
            <c:dLbl>
              <c:idx val="0"/>
              <c:layout>
                <c:manualLayout>
                  <c:x val="-0.109128933404384"/>
                  <c:y val="-0.13117014729766599"/>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0F60-4F94-97D2-A2C9C0D68C3F}"/>
                </c:ext>
              </c:extLst>
            </c:dLbl>
            <c:dLbl>
              <c:idx val="1"/>
              <c:layout>
                <c:manualLayout>
                  <c:x val="-1.0487791753578699E-2"/>
                  <c:y val="-1.01439665196323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F60-4F94-97D2-A2C9C0D68C3F}"/>
                </c:ext>
              </c:extLst>
            </c:dLbl>
            <c:dLbl>
              <c:idx val="2"/>
              <c:layout>
                <c:manualLayout>
                  <c:x val="4.3572401795584803E-2"/>
                  <c:y val="-5.87341330691354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0F60-4F94-97D2-A2C9C0D68C3F}"/>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Sheet2!$B$3:$B$7</c:f>
              <c:strCache>
                <c:ptCount val="5"/>
                <c:pt idx="0">
                  <c:v>Hydro</c:v>
                </c:pt>
                <c:pt idx="1">
                  <c:v>Coal - fired</c:v>
                </c:pt>
                <c:pt idx="2">
                  <c:v>Gas turbine and Oil - fired</c:v>
                </c:pt>
                <c:pt idx="3">
                  <c:v>Small HPP + Renewable Energy</c:v>
                </c:pt>
                <c:pt idx="4">
                  <c:v>Import</c:v>
                </c:pt>
              </c:strCache>
            </c:strRef>
          </c:cat>
          <c:val>
            <c:numRef>
              <c:f>Sheet2!$C$3:$C$7</c:f>
              <c:numCache>
                <c:formatCode>General</c:formatCode>
                <c:ptCount val="5"/>
                <c:pt idx="0">
                  <c:v>15258</c:v>
                </c:pt>
                <c:pt idx="1">
                  <c:v>12717</c:v>
                </c:pt>
                <c:pt idx="2">
                  <c:v>8478</c:v>
                </c:pt>
                <c:pt idx="3">
                  <c:v>889</c:v>
                </c:pt>
                <c:pt idx="4">
                  <c:v>1195</c:v>
                </c:pt>
              </c:numCache>
            </c:numRef>
          </c:val>
          <c:extLst>
            <c:ext xmlns:c16="http://schemas.microsoft.com/office/drawing/2014/chart" uri="{C3380CC4-5D6E-409C-BE32-E72D297353CC}">
              <c16:uniqueId val="{0000000C-0F60-4F94-97D2-A2C9C0D68C3F}"/>
            </c:ext>
          </c:extLst>
        </c:ser>
        <c:dLbls>
          <c:showLegendKey val="0"/>
          <c:showVal val="0"/>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sz="1200">
          <a:solidFill>
            <a:schemeClr val="tx1"/>
          </a:solidFill>
          <a:latin typeface="Times New Roman" panose="02020603050405020304" pitchFamily="18" charset="0"/>
          <a:cs typeface="Times New Roman" panose="02020603050405020304" pitchFamily="18"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GB" b="1" dirty="0"/>
              <a:t>2020</a:t>
            </a:r>
          </a:p>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GB" dirty="0">
                <a:solidFill>
                  <a:srgbClr val="FF0000"/>
                </a:solidFill>
              </a:rPr>
              <a:t>59779 MW</a:t>
            </a:r>
          </a:p>
        </c:rich>
      </c:tx>
      <c:layout>
        <c:manualLayout>
          <c:xMode val="edge"/>
          <c:yMode val="edge"/>
          <c:x val="4.04191666666667E-2"/>
          <c:y val="1.2964930555555599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0182585872418097E-2"/>
          <c:y val="0.18724337950602299"/>
          <c:w val="0.85412758187835203"/>
          <c:h val="0.61983824018827605"/>
        </c:manualLayout>
      </c:layout>
      <c:pie3DChart>
        <c:varyColors val="1"/>
        <c:ser>
          <c:idx val="0"/>
          <c:order val="0"/>
          <c:explosion val="9"/>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CE7B-4533-8D20-6C36FBFE0033}"/>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CE7B-4533-8D20-6C36FBFE0033}"/>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CE7B-4533-8D20-6C36FBFE0033}"/>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CE7B-4533-8D20-6C36FBFE0033}"/>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CE7B-4533-8D20-6C36FBFE0033}"/>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CE7B-4533-8D20-6C36FBFE0033}"/>
              </c:ext>
            </c:extLst>
          </c:dPt>
          <c:dLbls>
            <c:dLbl>
              <c:idx val="0"/>
              <c:layout>
                <c:manualLayout>
                  <c:x val="-4.43381262124843E-2"/>
                  <c:y val="-4.0783304601592997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E7B-4533-8D20-6C36FBFE0033}"/>
                </c:ext>
              </c:extLst>
            </c:dLbl>
            <c:dLbl>
              <c:idx val="1"/>
              <c:layout>
                <c:manualLayout>
                  <c:x val="-5.02253794362661E-2"/>
                  <c:y val="5.5235721640819503E-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E7B-4533-8D20-6C36FBFE0033}"/>
                </c:ext>
              </c:extLst>
            </c:dLbl>
            <c:dLbl>
              <c:idx val="2"/>
              <c:layout>
                <c:manualLayout>
                  <c:x val="-3.1900555555555599E-2"/>
                  <c:y val="-1.5208333333333701E-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CE7B-4533-8D20-6C36FBFE0033}"/>
                </c:ext>
              </c:extLst>
            </c:dLbl>
            <c:dLbl>
              <c:idx val="3"/>
              <c:layout>
                <c:manualLayout>
                  <c:x val="-1.09004716801705E-2"/>
                  <c:y val="-1.09491410763616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CE7B-4533-8D20-6C36FBFE0033}"/>
                </c:ext>
              </c:extLst>
            </c:dLbl>
            <c:dLbl>
              <c:idx val="5"/>
              <c:layout>
                <c:manualLayout>
                  <c:x val="0.114013941192134"/>
                  <c:y val="-1.4391845584987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CE7B-4533-8D20-6C36FBFE0033}"/>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Sheet2!$B$3:$B$8</c:f>
              <c:strCache>
                <c:ptCount val="6"/>
                <c:pt idx="0">
                  <c:v>Hydro</c:v>
                </c:pt>
                <c:pt idx="1">
                  <c:v>Coal - fired</c:v>
                </c:pt>
                <c:pt idx="2">
                  <c:v>Gas turbine and Oil - fired</c:v>
                </c:pt>
                <c:pt idx="3">
                  <c:v>Small HPP + Renewable Energy</c:v>
                </c:pt>
                <c:pt idx="4">
                  <c:v>Nuclear</c:v>
                </c:pt>
                <c:pt idx="5">
                  <c:v>Import</c:v>
                </c:pt>
              </c:strCache>
            </c:strRef>
          </c:cat>
          <c:val>
            <c:numRef>
              <c:f>Sheet2!$D$3:$D$8</c:f>
              <c:numCache>
                <c:formatCode>General</c:formatCode>
                <c:ptCount val="6"/>
                <c:pt idx="0">
                  <c:v>18161</c:v>
                </c:pt>
                <c:pt idx="1">
                  <c:v>26712</c:v>
                </c:pt>
                <c:pt idx="2">
                  <c:v>9466</c:v>
                </c:pt>
                <c:pt idx="3">
                  <c:v>4004</c:v>
                </c:pt>
                <c:pt idx="5">
                  <c:v>1436</c:v>
                </c:pt>
              </c:numCache>
            </c:numRef>
          </c:val>
          <c:extLst>
            <c:ext xmlns:c16="http://schemas.microsoft.com/office/drawing/2014/chart" uri="{C3380CC4-5D6E-409C-BE32-E72D297353CC}">
              <c16:uniqueId val="{0000000C-CE7B-4533-8D20-6C36FBFE0033}"/>
            </c:ext>
          </c:extLst>
        </c:ser>
        <c:dLbls>
          <c:showLegendKey val="0"/>
          <c:showVal val="0"/>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sz="1200">
          <a:solidFill>
            <a:schemeClr val="tx1"/>
          </a:solidFill>
          <a:latin typeface="Times New Roman" panose="02020603050405020304" pitchFamily="18" charset="0"/>
          <a:cs typeface="Times New Roman" panose="02020603050405020304" pitchFamily="18"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GB" b="1" dirty="0"/>
              <a:t>2025</a:t>
            </a:r>
          </a:p>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GB" dirty="0">
                <a:solidFill>
                  <a:srgbClr val="FF0000"/>
                </a:solidFill>
              </a:rPr>
              <a:t>89074MW</a:t>
            </a:r>
          </a:p>
        </c:rich>
      </c:tx>
      <c:layout>
        <c:manualLayout>
          <c:xMode val="edge"/>
          <c:yMode val="edge"/>
          <c:x val="4.2824166666666698E-2"/>
          <c:y val="9.2636805555555604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3972222222222199E-2"/>
          <c:y val="0.27728298611111102"/>
          <c:w val="0.88611140274132405"/>
          <c:h val="0.68050333472899804"/>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30B9-48C2-A702-D13241060153}"/>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30B9-48C2-A702-D13241060153}"/>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30B9-48C2-A702-D13241060153}"/>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30B9-48C2-A702-D13241060153}"/>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30B9-48C2-A702-D13241060153}"/>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30B9-48C2-A702-D13241060153}"/>
              </c:ext>
            </c:extLst>
          </c:dPt>
          <c:dLbls>
            <c:dLbl>
              <c:idx val="0"/>
              <c:layout>
                <c:manualLayout>
                  <c:x val="-9.0492855059784202E-2"/>
                  <c:y val="-5.3820535718345802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0B9-48C2-A702-D13241060153}"/>
                </c:ext>
              </c:extLst>
            </c:dLbl>
            <c:dLbl>
              <c:idx val="1"/>
              <c:layout>
                <c:manualLayout>
                  <c:x val="0.16692359288422301"/>
                  <c:y val="-3.8365386397971497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0B9-48C2-A702-D13241060153}"/>
                </c:ext>
              </c:extLst>
            </c:dLbl>
            <c:dLbl>
              <c:idx val="2"/>
              <c:layout>
                <c:manualLayout>
                  <c:x val="3.7029454651501897E-2"/>
                  <c:y val="-8.7884896495202897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30B9-48C2-A702-D13241060153}"/>
                </c:ext>
              </c:extLst>
            </c:dLbl>
            <c:dLbl>
              <c:idx val="3"/>
              <c:layout>
                <c:manualLayout>
                  <c:x val="3.4937153689122202E-2"/>
                  <c:y val="-1.871939550582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30B9-48C2-A702-D13241060153}"/>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Sheet2!$B$3:$B$8</c:f>
              <c:strCache>
                <c:ptCount val="6"/>
                <c:pt idx="0">
                  <c:v>Hydro</c:v>
                </c:pt>
                <c:pt idx="1">
                  <c:v>Coal - fired</c:v>
                </c:pt>
                <c:pt idx="2">
                  <c:v>Gas turbine and Oil - fired</c:v>
                </c:pt>
                <c:pt idx="3">
                  <c:v>Small HPP + Renewable Energy</c:v>
                </c:pt>
                <c:pt idx="4">
                  <c:v>Nuclear</c:v>
                </c:pt>
                <c:pt idx="5">
                  <c:v>Import</c:v>
                </c:pt>
              </c:strCache>
            </c:strRef>
          </c:cat>
          <c:val>
            <c:numRef>
              <c:f>Sheet2!$E$3:$E$8</c:f>
              <c:numCache>
                <c:formatCode>General</c:formatCode>
                <c:ptCount val="6"/>
                <c:pt idx="0">
                  <c:v>18531</c:v>
                </c:pt>
                <c:pt idx="1">
                  <c:v>45265</c:v>
                </c:pt>
                <c:pt idx="2">
                  <c:v>16783</c:v>
                </c:pt>
                <c:pt idx="3">
                  <c:v>7059</c:v>
                </c:pt>
                <c:pt idx="5">
                  <c:v>1436</c:v>
                </c:pt>
              </c:numCache>
            </c:numRef>
          </c:val>
          <c:extLst>
            <c:ext xmlns:c16="http://schemas.microsoft.com/office/drawing/2014/chart" uri="{C3380CC4-5D6E-409C-BE32-E72D297353CC}">
              <c16:uniqueId val="{0000000C-30B9-48C2-A702-D13241060153}"/>
            </c:ext>
          </c:extLst>
        </c:ser>
        <c:dLbls>
          <c:showLegendKey val="0"/>
          <c:showVal val="0"/>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sz="1200">
          <a:solidFill>
            <a:schemeClr val="tx1"/>
          </a:solidFill>
          <a:latin typeface="Times New Roman" panose="02020603050405020304" pitchFamily="18" charset="0"/>
          <a:cs typeface="Times New Roman" panose="02020603050405020304" pitchFamily="18" charset="0"/>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GB" b="1" dirty="0"/>
              <a:t>2030</a:t>
            </a:r>
          </a:p>
          <a:p>
            <a:pPr>
              <a:defRPr sz="144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GB" dirty="0">
                <a:solidFill>
                  <a:srgbClr val="FF0000"/>
                </a:solidFill>
              </a:rPr>
              <a:t>112836 MW</a:t>
            </a:r>
          </a:p>
        </c:rich>
      </c:tx>
      <c:layout>
        <c:manualLayout>
          <c:xMode val="edge"/>
          <c:yMode val="edge"/>
          <c:x val="2.3436388888888899E-2"/>
          <c:y val="6.4600694444444497E-3"/>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2680277777777798E-2"/>
          <c:y val="0.246474652777778"/>
          <c:w val="0.84525044861485898"/>
          <c:h val="0.639561403508772"/>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33BE-4CA1-86A4-D7164B7CCBCF}"/>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33BE-4CA1-86A4-D7164B7CCBCF}"/>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33BE-4CA1-86A4-D7164B7CCBCF}"/>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33BE-4CA1-86A4-D7164B7CCBCF}"/>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33BE-4CA1-86A4-D7164B7CCBCF}"/>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33BE-4CA1-86A4-D7164B7CCBCF}"/>
              </c:ext>
            </c:extLst>
          </c:dPt>
          <c:dLbls>
            <c:dLbl>
              <c:idx val="0"/>
              <c:layout>
                <c:manualLayout>
                  <c:x val="-1.19027906487927E-2"/>
                  <c:y val="-1.811472579085509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3BE-4CA1-86A4-D7164B7CCBCF}"/>
                </c:ext>
              </c:extLst>
            </c:dLbl>
            <c:dLbl>
              <c:idx val="1"/>
              <c:layout>
                <c:manualLayout>
                  <c:x val="0.150822222222222"/>
                  <c:y val="-8.5010763888888896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3BE-4CA1-86A4-D7164B7CCBCF}"/>
                </c:ext>
              </c:extLst>
            </c:dLbl>
            <c:dLbl>
              <c:idx val="2"/>
              <c:layout>
                <c:manualLayout>
                  <c:x val="4.4967451895888799E-2"/>
                  <c:y val="-9.2439908827186001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33BE-4CA1-86A4-D7164B7CCBCF}"/>
                </c:ext>
              </c:extLst>
            </c:dLbl>
            <c:dLbl>
              <c:idx val="3"/>
              <c:layout>
                <c:manualLayout>
                  <c:x val="-1.1881902070428E-2"/>
                  <c:y val="-2.8618593728415499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33BE-4CA1-86A4-D7164B7CCBCF}"/>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Sheet2!$B$3:$B$8</c:f>
              <c:strCache>
                <c:ptCount val="6"/>
                <c:pt idx="0">
                  <c:v>Hydro</c:v>
                </c:pt>
                <c:pt idx="1">
                  <c:v>Coal - fired</c:v>
                </c:pt>
                <c:pt idx="2">
                  <c:v>Gas turbine and Oil - fired</c:v>
                </c:pt>
                <c:pt idx="3">
                  <c:v>Small HPP + Renewable Energy</c:v>
                </c:pt>
                <c:pt idx="4">
                  <c:v>Nuclear</c:v>
                </c:pt>
                <c:pt idx="5">
                  <c:v>Import</c:v>
                </c:pt>
              </c:strCache>
            </c:strRef>
          </c:cat>
          <c:val>
            <c:numRef>
              <c:f>Sheet2!$F$3:$F$8</c:f>
              <c:numCache>
                <c:formatCode>General</c:formatCode>
                <c:ptCount val="6"/>
                <c:pt idx="0">
                  <c:v>21191</c:v>
                </c:pt>
                <c:pt idx="1">
                  <c:v>59375</c:v>
                </c:pt>
                <c:pt idx="2">
                  <c:v>18913</c:v>
                </c:pt>
                <c:pt idx="3">
                  <c:v>11849</c:v>
                </c:pt>
                <c:pt idx="4">
                  <c:v>4600</c:v>
                </c:pt>
                <c:pt idx="5">
                  <c:v>1508</c:v>
                </c:pt>
              </c:numCache>
            </c:numRef>
          </c:val>
          <c:extLst>
            <c:ext xmlns:c16="http://schemas.microsoft.com/office/drawing/2014/chart" uri="{C3380CC4-5D6E-409C-BE32-E72D297353CC}">
              <c16:uniqueId val="{0000000C-33BE-4CA1-86A4-D7164B7CCBCF}"/>
            </c:ext>
          </c:extLst>
        </c:ser>
        <c:dLbls>
          <c:showLegendKey val="0"/>
          <c:showVal val="0"/>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sz="1200">
          <a:solidFill>
            <a:schemeClr val="tx1"/>
          </a:solidFill>
          <a:latin typeface="Times New Roman" panose="02020603050405020304" pitchFamily="18" charset="0"/>
          <a:cs typeface="Times New Roman" panose="02020603050405020304" pitchFamily="18" charset="0"/>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Number</a:t>
            </a:r>
            <a:r>
              <a:rPr lang="en-US" sz="1800" b="1" baseline="0"/>
              <a:t> of Power Plants in VCGM from 2012 to 2018</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Sheet5!$H$21</c:f>
              <c:strCache>
                <c:ptCount val="1"/>
                <c:pt idx="0">
                  <c:v>Total</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Sheet5!$I$20:$O$20</c:f>
              <c:numCache>
                <c:formatCode>General</c:formatCode>
                <c:ptCount val="7"/>
                <c:pt idx="0">
                  <c:v>2012</c:v>
                </c:pt>
                <c:pt idx="1">
                  <c:v>2013</c:v>
                </c:pt>
                <c:pt idx="2">
                  <c:v>2014</c:v>
                </c:pt>
                <c:pt idx="3">
                  <c:v>2015</c:v>
                </c:pt>
                <c:pt idx="4">
                  <c:v>2016</c:v>
                </c:pt>
                <c:pt idx="5">
                  <c:v>2017</c:v>
                </c:pt>
                <c:pt idx="6">
                  <c:v>2018</c:v>
                </c:pt>
              </c:numCache>
            </c:numRef>
          </c:cat>
          <c:val>
            <c:numRef>
              <c:f>Sheet5!$I$21:$O$21</c:f>
              <c:numCache>
                <c:formatCode>General</c:formatCode>
                <c:ptCount val="7"/>
                <c:pt idx="0">
                  <c:v>80</c:v>
                </c:pt>
                <c:pt idx="1">
                  <c:v>93</c:v>
                </c:pt>
                <c:pt idx="2">
                  <c:v>100</c:v>
                </c:pt>
                <c:pt idx="3">
                  <c:v>108</c:v>
                </c:pt>
                <c:pt idx="4">
                  <c:v>114</c:v>
                </c:pt>
                <c:pt idx="5">
                  <c:v>128</c:v>
                </c:pt>
                <c:pt idx="6">
                  <c:v>132</c:v>
                </c:pt>
              </c:numCache>
            </c:numRef>
          </c:val>
          <c:smooth val="0"/>
          <c:extLst>
            <c:ext xmlns:c16="http://schemas.microsoft.com/office/drawing/2014/chart" uri="{C3380CC4-5D6E-409C-BE32-E72D297353CC}">
              <c16:uniqueId val="{00000000-6949-40CB-9445-C104451BEA02}"/>
            </c:ext>
          </c:extLst>
        </c:ser>
        <c:ser>
          <c:idx val="1"/>
          <c:order val="1"/>
          <c:tx>
            <c:strRef>
              <c:f>Sheet5!$H$22</c:f>
              <c:strCache>
                <c:ptCount val="1"/>
                <c:pt idx="0">
                  <c:v>Direct</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Sheet5!$I$20:$O$20</c:f>
              <c:numCache>
                <c:formatCode>General</c:formatCode>
                <c:ptCount val="7"/>
                <c:pt idx="0">
                  <c:v>2012</c:v>
                </c:pt>
                <c:pt idx="1">
                  <c:v>2013</c:v>
                </c:pt>
                <c:pt idx="2">
                  <c:v>2014</c:v>
                </c:pt>
                <c:pt idx="3">
                  <c:v>2015</c:v>
                </c:pt>
                <c:pt idx="4">
                  <c:v>2016</c:v>
                </c:pt>
                <c:pt idx="5">
                  <c:v>2017</c:v>
                </c:pt>
                <c:pt idx="6">
                  <c:v>2018</c:v>
                </c:pt>
              </c:numCache>
            </c:numRef>
          </c:cat>
          <c:val>
            <c:numRef>
              <c:f>Sheet5!$I$22:$O$22</c:f>
              <c:numCache>
                <c:formatCode>General</c:formatCode>
                <c:ptCount val="7"/>
                <c:pt idx="0">
                  <c:v>28</c:v>
                </c:pt>
                <c:pt idx="1">
                  <c:v>43</c:v>
                </c:pt>
                <c:pt idx="2">
                  <c:v>51</c:v>
                </c:pt>
                <c:pt idx="3">
                  <c:v>60</c:v>
                </c:pt>
                <c:pt idx="4">
                  <c:v>71</c:v>
                </c:pt>
                <c:pt idx="5">
                  <c:v>81</c:v>
                </c:pt>
                <c:pt idx="6">
                  <c:v>87</c:v>
                </c:pt>
              </c:numCache>
            </c:numRef>
          </c:val>
          <c:smooth val="0"/>
          <c:extLst>
            <c:ext xmlns:c16="http://schemas.microsoft.com/office/drawing/2014/chart" uri="{C3380CC4-5D6E-409C-BE32-E72D297353CC}">
              <c16:uniqueId val="{00000001-6949-40CB-9445-C104451BEA02}"/>
            </c:ext>
          </c:extLst>
        </c:ser>
        <c:ser>
          <c:idx val="2"/>
          <c:order val="2"/>
          <c:tx>
            <c:strRef>
              <c:f>Sheet5!$H$23</c:f>
              <c:strCache>
                <c:ptCount val="1"/>
                <c:pt idx="0">
                  <c:v>Indirect</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Sheet5!$I$20:$O$20</c:f>
              <c:numCache>
                <c:formatCode>General</c:formatCode>
                <c:ptCount val="7"/>
                <c:pt idx="0">
                  <c:v>2012</c:v>
                </c:pt>
                <c:pt idx="1">
                  <c:v>2013</c:v>
                </c:pt>
                <c:pt idx="2">
                  <c:v>2014</c:v>
                </c:pt>
                <c:pt idx="3">
                  <c:v>2015</c:v>
                </c:pt>
                <c:pt idx="4">
                  <c:v>2016</c:v>
                </c:pt>
                <c:pt idx="5">
                  <c:v>2017</c:v>
                </c:pt>
                <c:pt idx="6">
                  <c:v>2018</c:v>
                </c:pt>
              </c:numCache>
            </c:numRef>
          </c:cat>
          <c:val>
            <c:numRef>
              <c:f>Sheet5!$I$23:$O$23</c:f>
              <c:numCache>
                <c:formatCode>General</c:formatCode>
                <c:ptCount val="7"/>
                <c:pt idx="0">
                  <c:v>11</c:v>
                </c:pt>
                <c:pt idx="1">
                  <c:v>11</c:v>
                </c:pt>
                <c:pt idx="2">
                  <c:v>12</c:v>
                </c:pt>
                <c:pt idx="3">
                  <c:v>14</c:v>
                </c:pt>
                <c:pt idx="4">
                  <c:v>15</c:v>
                </c:pt>
                <c:pt idx="5">
                  <c:v>18</c:v>
                </c:pt>
                <c:pt idx="6">
                  <c:v>22</c:v>
                </c:pt>
              </c:numCache>
            </c:numRef>
          </c:val>
          <c:smooth val="0"/>
          <c:extLst>
            <c:ext xmlns:c16="http://schemas.microsoft.com/office/drawing/2014/chart" uri="{C3380CC4-5D6E-409C-BE32-E72D297353CC}">
              <c16:uniqueId val="{00000002-6949-40CB-9445-C104451BEA02}"/>
            </c:ext>
          </c:extLst>
        </c:ser>
        <c:ser>
          <c:idx val="3"/>
          <c:order val="3"/>
          <c:tx>
            <c:strRef>
              <c:f>Sheet5!$H$24</c:f>
              <c:strCache>
                <c:ptCount val="1"/>
                <c:pt idx="0">
                  <c:v>Temporarily Indirect</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Sheet5!$I$20:$O$20</c:f>
              <c:numCache>
                <c:formatCode>General</c:formatCode>
                <c:ptCount val="7"/>
                <c:pt idx="0">
                  <c:v>2012</c:v>
                </c:pt>
                <c:pt idx="1">
                  <c:v>2013</c:v>
                </c:pt>
                <c:pt idx="2">
                  <c:v>2014</c:v>
                </c:pt>
                <c:pt idx="3">
                  <c:v>2015</c:v>
                </c:pt>
                <c:pt idx="4">
                  <c:v>2016</c:v>
                </c:pt>
                <c:pt idx="5">
                  <c:v>2017</c:v>
                </c:pt>
                <c:pt idx="6">
                  <c:v>2018</c:v>
                </c:pt>
              </c:numCache>
            </c:numRef>
          </c:cat>
          <c:val>
            <c:numRef>
              <c:f>Sheet5!$I$24:$O$24</c:f>
              <c:numCache>
                <c:formatCode>General</c:formatCode>
                <c:ptCount val="7"/>
                <c:pt idx="0">
                  <c:v>27</c:v>
                </c:pt>
                <c:pt idx="1">
                  <c:v>24</c:v>
                </c:pt>
                <c:pt idx="2">
                  <c:v>21</c:v>
                </c:pt>
                <c:pt idx="3">
                  <c:v>16</c:v>
                </c:pt>
                <c:pt idx="4">
                  <c:v>10</c:v>
                </c:pt>
                <c:pt idx="5">
                  <c:v>11</c:v>
                </c:pt>
                <c:pt idx="6">
                  <c:v>4</c:v>
                </c:pt>
              </c:numCache>
            </c:numRef>
          </c:val>
          <c:smooth val="0"/>
          <c:extLst>
            <c:ext xmlns:c16="http://schemas.microsoft.com/office/drawing/2014/chart" uri="{C3380CC4-5D6E-409C-BE32-E72D297353CC}">
              <c16:uniqueId val="{00000003-6949-40CB-9445-C104451BEA02}"/>
            </c:ext>
          </c:extLst>
        </c:ser>
        <c:ser>
          <c:idx val="4"/>
          <c:order val="4"/>
          <c:tx>
            <c:strRef>
              <c:f>Sheet5!$H$25</c:f>
              <c:strCache>
                <c:ptCount val="1"/>
                <c:pt idx="0">
                  <c:v>SMHP</c:v>
                </c:pt>
              </c:strCache>
            </c:strRef>
          </c:tx>
          <c:spPr>
            <a:ln w="28575" cap="rnd">
              <a:solidFill>
                <a:schemeClr val="accent5"/>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Sheet5!$I$20:$O$20</c:f>
              <c:numCache>
                <c:formatCode>General</c:formatCode>
                <c:ptCount val="7"/>
                <c:pt idx="0">
                  <c:v>2012</c:v>
                </c:pt>
                <c:pt idx="1">
                  <c:v>2013</c:v>
                </c:pt>
                <c:pt idx="2">
                  <c:v>2014</c:v>
                </c:pt>
                <c:pt idx="3">
                  <c:v>2015</c:v>
                </c:pt>
                <c:pt idx="4">
                  <c:v>2016</c:v>
                </c:pt>
                <c:pt idx="5">
                  <c:v>2017</c:v>
                </c:pt>
                <c:pt idx="6">
                  <c:v>2018</c:v>
                </c:pt>
              </c:numCache>
            </c:numRef>
          </c:cat>
          <c:val>
            <c:numRef>
              <c:f>Sheet5!$I$25:$O$25</c:f>
              <c:numCache>
                <c:formatCode>General</c:formatCode>
                <c:ptCount val="7"/>
                <c:pt idx="0">
                  <c:v>11</c:v>
                </c:pt>
                <c:pt idx="1">
                  <c:v>12</c:v>
                </c:pt>
                <c:pt idx="2">
                  <c:v>12</c:v>
                </c:pt>
                <c:pt idx="3">
                  <c:v>14</c:v>
                </c:pt>
                <c:pt idx="4">
                  <c:v>14</c:v>
                </c:pt>
                <c:pt idx="5">
                  <c:v>14</c:v>
                </c:pt>
                <c:pt idx="6">
                  <c:v>14</c:v>
                </c:pt>
              </c:numCache>
            </c:numRef>
          </c:val>
          <c:smooth val="0"/>
          <c:extLst>
            <c:ext xmlns:c16="http://schemas.microsoft.com/office/drawing/2014/chart" uri="{C3380CC4-5D6E-409C-BE32-E72D297353CC}">
              <c16:uniqueId val="{00000004-6949-40CB-9445-C104451BEA02}"/>
            </c:ext>
          </c:extLst>
        </c:ser>
        <c:ser>
          <c:idx val="5"/>
          <c:order val="5"/>
          <c:tx>
            <c:strRef>
              <c:f>Sheet5!$H$26</c:f>
              <c:strCache>
                <c:ptCount val="1"/>
                <c:pt idx="0">
                  <c:v>BOT</c:v>
                </c:pt>
              </c:strCache>
            </c:strRef>
          </c:tx>
          <c:spPr>
            <a:ln w="28575" cap="rnd">
              <a:solidFill>
                <a:schemeClr val="accent6"/>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Sheet5!$I$20:$O$20</c:f>
              <c:numCache>
                <c:formatCode>General</c:formatCode>
                <c:ptCount val="7"/>
                <c:pt idx="0">
                  <c:v>2012</c:v>
                </c:pt>
                <c:pt idx="1">
                  <c:v>2013</c:v>
                </c:pt>
                <c:pt idx="2">
                  <c:v>2014</c:v>
                </c:pt>
                <c:pt idx="3">
                  <c:v>2015</c:v>
                </c:pt>
                <c:pt idx="4">
                  <c:v>2016</c:v>
                </c:pt>
                <c:pt idx="5">
                  <c:v>2017</c:v>
                </c:pt>
                <c:pt idx="6">
                  <c:v>2018</c:v>
                </c:pt>
              </c:numCache>
            </c:numRef>
          </c:cat>
          <c:val>
            <c:numRef>
              <c:f>Sheet5!$I$26:$O$26</c:f>
              <c:numCache>
                <c:formatCode>General</c:formatCode>
                <c:ptCount val="7"/>
                <c:pt idx="0">
                  <c:v>3</c:v>
                </c:pt>
                <c:pt idx="1">
                  <c:v>3</c:v>
                </c:pt>
                <c:pt idx="2">
                  <c:v>4</c:v>
                </c:pt>
                <c:pt idx="3">
                  <c:v>4</c:v>
                </c:pt>
                <c:pt idx="4">
                  <c:v>4</c:v>
                </c:pt>
                <c:pt idx="5">
                  <c:v>4</c:v>
                </c:pt>
                <c:pt idx="6">
                  <c:v>5</c:v>
                </c:pt>
              </c:numCache>
            </c:numRef>
          </c:val>
          <c:smooth val="0"/>
          <c:extLst>
            <c:ext xmlns:c16="http://schemas.microsoft.com/office/drawing/2014/chart" uri="{C3380CC4-5D6E-409C-BE32-E72D297353CC}">
              <c16:uniqueId val="{00000005-6949-40CB-9445-C104451BEA02}"/>
            </c:ext>
          </c:extLst>
        </c:ser>
        <c:dLbls>
          <c:dLblPos val="t"/>
          <c:showLegendKey val="0"/>
          <c:showVal val="1"/>
          <c:showCatName val="0"/>
          <c:showSerName val="0"/>
          <c:showPercent val="0"/>
          <c:showBubbleSize val="0"/>
        </c:dLbls>
        <c:smooth val="0"/>
        <c:axId val="2121145832"/>
        <c:axId val="2121149416"/>
      </c:lineChart>
      <c:catAx>
        <c:axId val="2121145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1149416"/>
        <c:crosses val="autoZero"/>
        <c:auto val="1"/>
        <c:lblAlgn val="ctr"/>
        <c:lblOffset val="100"/>
        <c:noMultiLvlLbl val="0"/>
      </c:catAx>
      <c:valAx>
        <c:axId val="2121149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1145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AEA896-4721-4240-94A3-D95F849736A3}" type="doc">
      <dgm:prSet loTypeId="urn:microsoft.com/office/officeart/2005/8/layout/vList2" loCatId="list" qsTypeId="urn:microsoft.com/office/officeart/2005/8/quickstyle/simple5" qsCatId="simple" csTypeId="urn:microsoft.com/office/officeart/2005/8/colors/accent0_1" csCatId="mainScheme" phldr="1"/>
      <dgm:spPr/>
      <dgm:t>
        <a:bodyPr/>
        <a:lstStyle/>
        <a:p>
          <a:endParaRPr lang="en-US"/>
        </a:p>
      </dgm:t>
    </dgm:pt>
    <dgm:pt modelId="{E3154B33-EFEB-4BAA-9738-0A6733C9C703}">
      <dgm:prSet phldrT="[Text]" custT="1"/>
      <dgm:spPr/>
      <dgm:t>
        <a:bodyPr/>
        <a:lstStyle/>
        <a:p>
          <a:r>
            <a:rPr lang="en-US" sz="2000" b="1" dirty="0">
              <a:solidFill>
                <a:schemeClr val="tx2">
                  <a:lumMod val="75000"/>
                </a:schemeClr>
              </a:solidFill>
              <a:latin typeface="Arial" panose="020B0604020202020204" pitchFamily="34" charset="0"/>
              <a:cs typeface="Arial" panose="020B0604020202020204" pitchFamily="34" charset="0"/>
            </a:rPr>
            <a:t>2. Electricity Reform Roadmap</a:t>
          </a:r>
        </a:p>
      </dgm:t>
    </dgm:pt>
    <dgm:pt modelId="{DBDF5048-C437-4129-8C71-A6AEF3981B2A}" type="parTrans" cxnId="{E383E3DC-120F-4EA9-9E38-228302742D8B}">
      <dgm:prSet/>
      <dgm:spPr/>
      <dgm:t>
        <a:bodyPr/>
        <a:lstStyle/>
        <a:p>
          <a:endParaRPr lang="en-US"/>
        </a:p>
      </dgm:t>
    </dgm:pt>
    <dgm:pt modelId="{1A4E50EE-6AC3-48B7-9DBE-6A3872F226A7}" type="sibTrans" cxnId="{E383E3DC-120F-4EA9-9E38-228302742D8B}">
      <dgm:prSet/>
      <dgm:spPr/>
      <dgm:t>
        <a:bodyPr/>
        <a:lstStyle/>
        <a:p>
          <a:endParaRPr lang="en-US"/>
        </a:p>
      </dgm:t>
    </dgm:pt>
    <dgm:pt modelId="{A4097BB3-6E6D-4061-B7DB-AD6DAEE540DF}">
      <dgm:prSet phldrT="[Text]" custT="1"/>
      <dgm:spPr/>
      <dgm:t>
        <a:bodyPr/>
        <a:lstStyle/>
        <a:p>
          <a:r>
            <a:rPr lang="en-US" sz="2000" b="1" dirty="0">
              <a:solidFill>
                <a:schemeClr val="tx2">
                  <a:lumMod val="75000"/>
                </a:schemeClr>
              </a:solidFill>
              <a:latin typeface="Arial" panose="020B0604020202020204" pitchFamily="34" charset="0"/>
              <a:cs typeface="Arial" panose="020B0604020202020204" pitchFamily="34" charset="0"/>
            </a:rPr>
            <a:t>3. Power Market Design and Operation</a:t>
          </a:r>
        </a:p>
      </dgm:t>
    </dgm:pt>
    <dgm:pt modelId="{0CFA17C3-65EF-411B-856C-1BF130D0B6C7}" type="parTrans" cxnId="{BF39660A-4B7E-4EB6-AC60-37DFC036BA02}">
      <dgm:prSet/>
      <dgm:spPr/>
      <dgm:t>
        <a:bodyPr/>
        <a:lstStyle/>
        <a:p>
          <a:endParaRPr lang="en-US"/>
        </a:p>
      </dgm:t>
    </dgm:pt>
    <dgm:pt modelId="{68C21969-7529-46A9-B03F-3AA2D3278D79}" type="sibTrans" cxnId="{BF39660A-4B7E-4EB6-AC60-37DFC036BA02}">
      <dgm:prSet/>
      <dgm:spPr/>
      <dgm:t>
        <a:bodyPr/>
        <a:lstStyle/>
        <a:p>
          <a:endParaRPr lang="en-US"/>
        </a:p>
      </dgm:t>
    </dgm:pt>
    <dgm:pt modelId="{6B719278-3177-426C-95F5-1A120487B349}">
      <dgm:prSet phldrT="[Text]" custT="1"/>
      <dgm:spPr/>
      <dgm:t>
        <a:bodyPr/>
        <a:lstStyle/>
        <a:p>
          <a:pPr marL="0" lvl="0" indent="0" algn="l" defTabSz="889000">
            <a:lnSpc>
              <a:spcPct val="90000"/>
            </a:lnSpc>
            <a:spcBef>
              <a:spcPct val="0"/>
            </a:spcBef>
            <a:spcAft>
              <a:spcPct val="35000"/>
            </a:spcAft>
            <a:buNone/>
          </a:pPr>
          <a:r>
            <a:rPr lang="en-US" sz="2000" b="1" kern="1200" dirty="0">
              <a:solidFill>
                <a:srgbClr val="1F497D">
                  <a:lumMod val="75000"/>
                </a:srgbClr>
              </a:solidFill>
              <a:latin typeface="Arial" panose="020B0604020202020204" pitchFamily="34" charset="0"/>
              <a:ea typeface="+mn-ea"/>
              <a:cs typeface="Arial" panose="020B0604020202020204" pitchFamily="34" charset="0"/>
            </a:rPr>
            <a:t>1. Overview of Vietnam Energy Sector</a:t>
          </a:r>
        </a:p>
      </dgm:t>
    </dgm:pt>
    <dgm:pt modelId="{6D923D87-3AEE-40E8-ABD4-DB7372CE742D}" type="parTrans" cxnId="{AABB14DA-20CA-48F0-BF79-E9C04C7C73F9}">
      <dgm:prSet/>
      <dgm:spPr/>
      <dgm:t>
        <a:bodyPr/>
        <a:lstStyle/>
        <a:p>
          <a:endParaRPr lang="en-US"/>
        </a:p>
      </dgm:t>
    </dgm:pt>
    <dgm:pt modelId="{34138D9F-F550-482D-ACC3-740F0B6FBDA4}" type="sibTrans" cxnId="{AABB14DA-20CA-48F0-BF79-E9C04C7C73F9}">
      <dgm:prSet/>
      <dgm:spPr/>
      <dgm:t>
        <a:bodyPr/>
        <a:lstStyle/>
        <a:p>
          <a:endParaRPr lang="en-US"/>
        </a:p>
      </dgm:t>
    </dgm:pt>
    <dgm:pt modelId="{3A7C4E27-6C67-464F-B0DF-46100BA74AE1}">
      <dgm:prSet phldrT="[Text]" custT="1"/>
      <dgm:spPr/>
      <dgm:t>
        <a:bodyPr/>
        <a:lstStyle/>
        <a:p>
          <a:r>
            <a:rPr lang="en-US" sz="2000" b="1">
              <a:solidFill>
                <a:schemeClr val="tx2">
                  <a:lumMod val="75000"/>
                </a:schemeClr>
              </a:solidFill>
              <a:latin typeface="Arial" panose="020B0604020202020204" pitchFamily="34" charset="0"/>
              <a:cs typeface="Arial" panose="020B0604020202020204" pitchFamily="34" charset="0"/>
            </a:rPr>
            <a:t>4. </a:t>
          </a:r>
          <a:r>
            <a:rPr lang="en-US" sz="2000" b="1" dirty="0">
              <a:solidFill>
                <a:schemeClr val="tx2">
                  <a:lumMod val="75000"/>
                </a:schemeClr>
              </a:solidFill>
              <a:latin typeface="Arial" panose="020B0604020202020204" pitchFamily="34" charset="0"/>
              <a:cs typeface="Arial" panose="020B0604020202020204" pitchFamily="34" charset="0"/>
            </a:rPr>
            <a:t>Lesson Learned</a:t>
          </a:r>
        </a:p>
      </dgm:t>
    </dgm:pt>
    <dgm:pt modelId="{EDB590CA-A352-4DB3-BEA9-2A5F90D2596C}" type="parTrans" cxnId="{97F89CB1-A81F-475F-86DD-91E5BC024EE3}">
      <dgm:prSet/>
      <dgm:spPr/>
      <dgm:t>
        <a:bodyPr/>
        <a:lstStyle/>
        <a:p>
          <a:endParaRPr lang="en-US"/>
        </a:p>
      </dgm:t>
    </dgm:pt>
    <dgm:pt modelId="{0FEA4804-DF6D-4BB4-BEA5-70A355CE8010}" type="sibTrans" cxnId="{97F89CB1-A81F-475F-86DD-91E5BC024EE3}">
      <dgm:prSet/>
      <dgm:spPr/>
      <dgm:t>
        <a:bodyPr/>
        <a:lstStyle/>
        <a:p>
          <a:endParaRPr lang="en-US"/>
        </a:p>
      </dgm:t>
    </dgm:pt>
    <dgm:pt modelId="{A760D234-A5C7-4AD9-85D3-129B58E248DC}" type="pres">
      <dgm:prSet presAssocID="{11AEA896-4721-4240-94A3-D95F849736A3}" presName="linear" presStyleCnt="0">
        <dgm:presLayoutVars>
          <dgm:animLvl val="lvl"/>
          <dgm:resizeHandles val="exact"/>
        </dgm:presLayoutVars>
      </dgm:prSet>
      <dgm:spPr/>
    </dgm:pt>
    <dgm:pt modelId="{3482E975-0B2F-4BD2-A475-3F15B0175D1A}" type="pres">
      <dgm:prSet presAssocID="{6B719278-3177-426C-95F5-1A120487B349}" presName="parentText" presStyleLbl="node1" presStyleIdx="0" presStyleCnt="4" custLinFactNeighborY="-56655">
        <dgm:presLayoutVars>
          <dgm:chMax val="0"/>
          <dgm:bulletEnabled val="1"/>
        </dgm:presLayoutVars>
      </dgm:prSet>
      <dgm:spPr/>
    </dgm:pt>
    <dgm:pt modelId="{473F89C6-8209-4A58-8BC7-397269336B7D}" type="pres">
      <dgm:prSet presAssocID="{34138D9F-F550-482D-ACC3-740F0B6FBDA4}" presName="spacer" presStyleCnt="0"/>
      <dgm:spPr/>
    </dgm:pt>
    <dgm:pt modelId="{63D4D58C-047E-4F96-A9F2-0FFCD8FAA72A}" type="pres">
      <dgm:prSet presAssocID="{E3154B33-EFEB-4BAA-9738-0A6733C9C703}" presName="parentText" presStyleLbl="node1" presStyleIdx="1" presStyleCnt="4">
        <dgm:presLayoutVars>
          <dgm:chMax val="0"/>
          <dgm:bulletEnabled val="1"/>
        </dgm:presLayoutVars>
      </dgm:prSet>
      <dgm:spPr/>
    </dgm:pt>
    <dgm:pt modelId="{C2D70E7C-54C5-4EEB-B218-6A1EB5FA3BF2}" type="pres">
      <dgm:prSet presAssocID="{1A4E50EE-6AC3-48B7-9DBE-6A3872F226A7}" presName="spacer" presStyleCnt="0"/>
      <dgm:spPr/>
    </dgm:pt>
    <dgm:pt modelId="{7AE52F51-EB5D-4806-8591-FFDD3DB1093A}" type="pres">
      <dgm:prSet presAssocID="{A4097BB3-6E6D-4061-B7DB-AD6DAEE540DF}" presName="parentText" presStyleLbl="node1" presStyleIdx="2" presStyleCnt="4">
        <dgm:presLayoutVars>
          <dgm:chMax val="0"/>
          <dgm:bulletEnabled val="1"/>
        </dgm:presLayoutVars>
      </dgm:prSet>
      <dgm:spPr/>
    </dgm:pt>
    <dgm:pt modelId="{4CBF6560-7DE7-49ED-9EBA-1AB723D351E0}" type="pres">
      <dgm:prSet presAssocID="{68C21969-7529-46A9-B03F-3AA2D3278D79}" presName="spacer" presStyleCnt="0"/>
      <dgm:spPr/>
    </dgm:pt>
    <dgm:pt modelId="{DAFE109E-3E08-47EB-8E61-220BA5A85F97}" type="pres">
      <dgm:prSet presAssocID="{3A7C4E27-6C67-464F-B0DF-46100BA74AE1}" presName="parentText" presStyleLbl="node1" presStyleIdx="3" presStyleCnt="4">
        <dgm:presLayoutVars>
          <dgm:chMax val="0"/>
          <dgm:bulletEnabled val="1"/>
        </dgm:presLayoutVars>
      </dgm:prSet>
      <dgm:spPr/>
    </dgm:pt>
  </dgm:ptLst>
  <dgm:cxnLst>
    <dgm:cxn modelId="{BF39660A-4B7E-4EB6-AC60-37DFC036BA02}" srcId="{11AEA896-4721-4240-94A3-D95F849736A3}" destId="{A4097BB3-6E6D-4061-B7DB-AD6DAEE540DF}" srcOrd="2" destOrd="0" parTransId="{0CFA17C3-65EF-411B-856C-1BF130D0B6C7}" sibTransId="{68C21969-7529-46A9-B03F-3AA2D3278D79}"/>
    <dgm:cxn modelId="{F321DF30-C9A6-4975-BEEE-EC5D39E3C7B6}" type="presOf" srcId="{11AEA896-4721-4240-94A3-D95F849736A3}" destId="{A760D234-A5C7-4AD9-85D3-129B58E248DC}" srcOrd="0" destOrd="0" presId="urn:microsoft.com/office/officeart/2005/8/layout/vList2"/>
    <dgm:cxn modelId="{99DFCE36-4F61-413D-BED6-6BF8236752CD}" type="presOf" srcId="{3A7C4E27-6C67-464F-B0DF-46100BA74AE1}" destId="{DAFE109E-3E08-47EB-8E61-220BA5A85F97}" srcOrd="0" destOrd="0" presId="urn:microsoft.com/office/officeart/2005/8/layout/vList2"/>
    <dgm:cxn modelId="{A803EE82-F53C-4EB7-BF47-9522CE1FD5E8}" type="presOf" srcId="{6B719278-3177-426C-95F5-1A120487B349}" destId="{3482E975-0B2F-4BD2-A475-3F15B0175D1A}" srcOrd="0" destOrd="0" presId="urn:microsoft.com/office/officeart/2005/8/layout/vList2"/>
    <dgm:cxn modelId="{97F89CB1-A81F-475F-86DD-91E5BC024EE3}" srcId="{11AEA896-4721-4240-94A3-D95F849736A3}" destId="{3A7C4E27-6C67-464F-B0DF-46100BA74AE1}" srcOrd="3" destOrd="0" parTransId="{EDB590CA-A352-4DB3-BEA9-2A5F90D2596C}" sibTransId="{0FEA4804-DF6D-4BB4-BEA5-70A355CE8010}"/>
    <dgm:cxn modelId="{5D3722BE-535D-48BF-A87E-AF660B57B11D}" type="presOf" srcId="{E3154B33-EFEB-4BAA-9738-0A6733C9C703}" destId="{63D4D58C-047E-4F96-A9F2-0FFCD8FAA72A}" srcOrd="0" destOrd="0" presId="urn:microsoft.com/office/officeart/2005/8/layout/vList2"/>
    <dgm:cxn modelId="{9CCC5FC5-EE71-426E-BEDF-648D0B808512}" type="presOf" srcId="{A4097BB3-6E6D-4061-B7DB-AD6DAEE540DF}" destId="{7AE52F51-EB5D-4806-8591-FFDD3DB1093A}" srcOrd="0" destOrd="0" presId="urn:microsoft.com/office/officeart/2005/8/layout/vList2"/>
    <dgm:cxn modelId="{AABB14DA-20CA-48F0-BF79-E9C04C7C73F9}" srcId="{11AEA896-4721-4240-94A3-D95F849736A3}" destId="{6B719278-3177-426C-95F5-1A120487B349}" srcOrd="0" destOrd="0" parTransId="{6D923D87-3AEE-40E8-ABD4-DB7372CE742D}" sibTransId="{34138D9F-F550-482D-ACC3-740F0B6FBDA4}"/>
    <dgm:cxn modelId="{E383E3DC-120F-4EA9-9E38-228302742D8B}" srcId="{11AEA896-4721-4240-94A3-D95F849736A3}" destId="{E3154B33-EFEB-4BAA-9738-0A6733C9C703}" srcOrd="1" destOrd="0" parTransId="{DBDF5048-C437-4129-8C71-A6AEF3981B2A}" sibTransId="{1A4E50EE-6AC3-48B7-9DBE-6A3872F226A7}"/>
    <dgm:cxn modelId="{2AC54452-CC66-420C-8D82-FBDAD535CE6A}" type="presParOf" srcId="{A760D234-A5C7-4AD9-85D3-129B58E248DC}" destId="{3482E975-0B2F-4BD2-A475-3F15B0175D1A}" srcOrd="0" destOrd="0" presId="urn:microsoft.com/office/officeart/2005/8/layout/vList2"/>
    <dgm:cxn modelId="{C1BDE018-9306-4DFB-95A3-8EF103E2101D}" type="presParOf" srcId="{A760D234-A5C7-4AD9-85D3-129B58E248DC}" destId="{473F89C6-8209-4A58-8BC7-397269336B7D}" srcOrd="1" destOrd="0" presId="urn:microsoft.com/office/officeart/2005/8/layout/vList2"/>
    <dgm:cxn modelId="{158202C9-C3B7-4D4B-8AD1-8E21A47B6002}" type="presParOf" srcId="{A760D234-A5C7-4AD9-85D3-129B58E248DC}" destId="{63D4D58C-047E-4F96-A9F2-0FFCD8FAA72A}" srcOrd="2" destOrd="0" presId="urn:microsoft.com/office/officeart/2005/8/layout/vList2"/>
    <dgm:cxn modelId="{5073C5C9-FBDA-428E-BBF6-0AFB6EA38F8C}" type="presParOf" srcId="{A760D234-A5C7-4AD9-85D3-129B58E248DC}" destId="{C2D70E7C-54C5-4EEB-B218-6A1EB5FA3BF2}" srcOrd="3" destOrd="0" presId="urn:microsoft.com/office/officeart/2005/8/layout/vList2"/>
    <dgm:cxn modelId="{1F6A1138-0073-404F-9C3B-6404F6FC021D}" type="presParOf" srcId="{A760D234-A5C7-4AD9-85D3-129B58E248DC}" destId="{7AE52F51-EB5D-4806-8591-FFDD3DB1093A}" srcOrd="4" destOrd="0" presId="urn:microsoft.com/office/officeart/2005/8/layout/vList2"/>
    <dgm:cxn modelId="{06D2C5D6-5644-4814-900D-5D45168F0CFE}" type="presParOf" srcId="{A760D234-A5C7-4AD9-85D3-129B58E248DC}" destId="{4CBF6560-7DE7-49ED-9EBA-1AB723D351E0}" srcOrd="5" destOrd="0" presId="urn:microsoft.com/office/officeart/2005/8/layout/vList2"/>
    <dgm:cxn modelId="{3859B410-7E2B-40B5-9D5F-2365B6610D9C}" type="presParOf" srcId="{A760D234-A5C7-4AD9-85D3-129B58E248DC}" destId="{DAFE109E-3E08-47EB-8E61-220BA5A85F97}"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03A2C7-ED0C-492D-936B-300F7DEE67EA}" type="doc">
      <dgm:prSet loTypeId="urn:microsoft.com/office/officeart/2005/8/layout/chevron2" loCatId="process" qsTypeId="urn:microsoft.com/office/officeart/2005/8/quickstyle/simple1" qsCatId="simple" csTypeId="urn:microsoft.com/office/officeart/2005/8/colors/colorful5" csCatId="colorful" phldr="1"/>
      <dgm:spPr/>
    </dgm:pt>
    <dgm:pt modelId="{32B23C8E-0BA0-4B4C-85E0-0C0459D84B03}">
      <dgm:prSet phldrT="[Text]" custT="1"/>
      <dgm:spPr/>
      <dgm:t>
        <a:bodyPr/>
        <a:lstStyle/>
        <a:p>
          <a:r>
            <a:rPr lang="en-US" sz="1500" dirty="0"/>
            <a:t>2008</a:t>
          </a:r>
        </a:p>
      </dgm:t>
    </dgm:pt>
    <dgm:pt modelId="{9472AC7B-4447-4AF2-819B-65ADD87E3A11}" type="parTrans" cxnId="{D58F19E5-B99F-4FAF-9B75-670AECAA3585}">
      <dgm:prSet/>
      <dgm:spPr/>
      <dgm:t>
        <a:bodyPr/>
        <a:lstStyle/>
        <a:p>
          <a:endParaRPr lang="en-US" sz="1500"/>
        </a:p>
      </dgm:t>
    </dgm:pt>
    <dgm:pt modelId="{521C57E5-13BE-41C2-8AA9-CE2C793FD58A}" type="sibTrans" cxnId="{D58F19E5-B99F-4FAF-9B75-670AECAA3585}">
      <dgm:prSet/>
      <dgm:spPr/>
      <dgm:t>
        <a:bodyPr/>
        <a:lstStyle/>
        <a:p>
          <a:endParaRPr lang="en-US" sz="1500"/>
        </a:p>
      </dgm:t>
    </dgm:pt>
    <dgm:pt modelId="{4EE53552-EE34-4B93-B43F-BB1E2B96020D}">
      <dgm:prSet phldrT="[Text]" custT="1"/>
      <dgm:spPr/>
      <dgm:t>
        <a:bodyPr/>
        <a:lstStyle/>
        <a:p>
          <a:r>
            <a:rPr lang="en-US" sz="1500"/>
            <a:t>2009</a:t>
          </a:r>
        </a:p>
      </dgm:t>
    </dgm:pt>
    <dgm:pt modelId="{721C0546-4226-43A2-BC06-009ED43A6BDE}" type="parTrans" cxnId="{4CDE819E-F5AA-4D0A-8A56-FE24A5E814A9}">
      <dgm:prSet/>
      <dgm:spPr/>
      <dgm:t>
        <a:bodyPr/>
        <a:lstStyle/>
        <a:p>
          <a:endParaRPr lang="en-US" sz="1500"/>
        </a:p>
      </dgm:t>
    </dgm:pt>
    <dgm:pt modelId="{940E77B7-8670-407A-A9AD-3AD6DDA3C3BD}" type="sibTrans" cxnId="{4CDE819E-F5AA-4D0A-8A56-FE24A5E814A9}">
      <dgm:prSet/>
      <dgm:spPr/>
      <dgm:t>
        <a:bodyPr/>
        <a:lstStyle/>
        <a:p>
          <a:endParaRPr lang="en-US" sz="1500"/>
        </a:p>
      </dgm:t>
    </dgm:pt>
    <dgm:pt modelId="{44256C3B-51A8-419C-A6F0-40F12172D296}">
      <dgm:prSet phldrT="[Text]" custT="1"/>
      <dgm:spPr/>
      <dgm:t>
        <a:bodyPr/>
        <a:lstStyle/>
        <a:p>
          <a:r>
            <a:rPr lang="en-US" sz="1500" dirty="0"/>
            <a:t>2012</a:t>
          </a:r>
        </a:p>
      </dgm:t>
    </dgm:pt>
    <dgm:pt modelId="{D972441F-E5E7-413B-971B-D0FFD106F5A8}" type="parTrans" cxnId="{6363FC56-896A-40CC-A083-9AF0C1BA7617}">
      <dgm:prSet/>
      <dgm:spPr/>
      <dgm:t>
        <a:bodyPr/>
        <a:lstStyle/>
        <a:p>
          <a:endParaRPr lang="en-US" sz="1500"/>
        </a:p>
      </dgm:t>
    </dgm:pt>
    <dgm:pt modelId="{AB29C4DC-4D78-492F-A0AF-DEAA08EDF109}" type="sibTrans" cxnId="{6363FC56-896A-40CC-A083-9AF0C1BA7617}">
      <dgm:prSet/>
      <dgm:spPr/>
      <dgm:t>
        <a:bodyPr/>
        <a:lstStyle/>
        <a:p>
          <a:endParaRPr lang="en-US" sz="1500"/>
        </a:p>
      </dgm:t>
    </dgm:pt>
    <dgm:pt modelId="{F672C040-4066-477D-AD2C-DA5DCAD982EE}">
      <dgm:prSet phldrT="[Text]" custT="1"/>
      <dgm:spPr/>
      <dgm:t>
        <a:bodyPr/>
        <a:lstStyle/>
        <a:p>
          <a:r>
            <a:rPr lang="en-US" sz="1500" dirty="0"/>
            <a:t>2016- 2020</a:t>
          </a:r>
        </a:p>
      </dgm:t>
    </dgm:pt>
    <dgm:pt modelId="{3DEF9CAC-5423-4DFC-81A8-A09D7D3A0156}" type="parTrans" cxnId="{89B1D36A-939C-4D16-BB19-C5ED2916C22A}">
      <dgm:prSet/>
      <dgm:spPr/>
      <dgm:t>
        <a:bodyPr/>
        <a:lstStyle/>
        <a:p>
          <a:endParaRPr lang="en-US" sz="1500"/>
        </a:p>
      </dgm:t>
    </dgm:pt>
    <dgm:pt modelId="{92A9F7D2-E349-479B-AD95-7F3B8524A92C}" type="sibTrans" cxnId="{89B1D36A-939C-4D16-BB19-C5ED2916C22A}">
      <dgm:prSet/>
      <dgm:spPr/>
      <dgm:t>
        <a:bodyPr/>
        <a:lstStyle/>
        <a:p>
          <a:endParaRPr lang="en-US" sz="1500"/>
        </a:p>
      </dgm:t>
    </dgm:pt>
    <dgm:pt modelId="{7CD31F8B-7416-46BE-AD8E-64168CF678D9}">
      <dgm:prSet phldrT="[Text]" custT="1"/>
      <dgm:spPr/>
      <dgm:t>
        <a:bodyPr/>
        <a:lstStyle/>
        <a:p>
          <a:r>
            <a:rPr lang="en-US" sz="1500"/>
            <a:t>2006</a:t>
          </a:r>
        </a:p>
      </dgm:t>
    </dgm:pt>
    <dgm:pt modelId="{894D820F-B4E6-4E9E-9299-4C4CF5222785}" type="sibTrans" cxnId="{B0E85B7A-6FCB-41E2-9C69-855D0B578494}">
      <dgm:prSet/>
      <dgm:spPr/>
      <dgm:t>
        <a:bodyPr/>
        <a:lstStyle/>
        <a:p>
          <a:endParaRPr lang="en-US" sz="1500"/>
        </a:p>
      </dgm:t>
    </dgm:pt>
    <dgm:pt modelId="{EB6421F1-16B7-41DA-B16B-8B5EAB38768B}" type="parTrans" cxnId="{B0E85B7A-6FCB-41E2-9C69-855D0B578494}">
      <dgm:prSet/>
      <dgm:spPr/>
      <dgm:t>
        <a:bodyPr/>
        <a:lstStyle/>
        <a:p>
          <a:endParaRPr lang="en-US" sz="1500"/>
        </a:p>
      </dgm:t>
    </dgm:pt>
    <dgm:pt modelId="{3B7C8FD1-6B2D-4E21-9A82-3525A77504C7}">
      <dgm:prSet phldrT="[Text]" custT="1"/>
      <dgm:spPr/>
      <dgm:t>
        <a:bodyPr/>
        <a:lstStyle/>
        <a:p>
          <a:r>
            <a:rPr lang="en-US" sz="1500" b="1" dirty="0"/>
            <a:t>Roadmap for electricity competitive market development issued by PM</a:t>
          </a:r>
        </a:p>
      </dgm:t>
    </dgm:pt>
    <dgm:pt modelId="{C44FC569-3EB8-4EA6-A67E-43BF767F6D27}" type="parTrans" cxnId="{46333261-72A2-4E3D-B5C3-26644A159171}">
      <dgm:prSet/>
      <dgm:spPr/>
      <dgm:t>
        <a:bodyPr/>
        <a:lstStyle/>
        <a:p>
          <a:endParaRPr lang="en-US" sz="1500"/>
        </a:p>
      </dgm:t>
    </dgm:pt>
    <dgm:pt modelId="{E0077039-078D-4F81-AFE6-2996E3C5FB17}" type="sibTrans" cxnId="{46333261-72A2-4E3D-B5C3-26644A159171}">
      <dgm:prSet/>
      <dgm:spPr/>
      <dgm:t>
        <a:bodyPr/>
        <a:lstStyle/>
        <a:p>
          <a:endParaRPr lang="en-US" sz="1500"/>
        </a:p>
      </dgm:t>
    </dgm:pt>
    <dgm:pt modelId="{75595377-3CE2-44C8-AC53-BA66DC91C51D}">
      <dgm:prSet phldrT="[Text]" custT="1"/>
      <dgm:spPr/>
      <dgm:t>
        <a:bodyPr/>
        <a:lstStyle/>
        <a:p>
          <a:r>
            <a:rPr lang="en-US" sz="1500"/>
            <a:t>2004</a:t>
          </a:r>
        </a:p>
      </dgm:t>
    </dgm:pt>
    <dgm:pt modelId="{66CC9F07-FC2C-4231-BC1F-1523FF558546}" type="parTrans" cxnId="{7BA2D303-673D-4CF5-B99D-CBD2E90207BC}">
      <dgm:prSet/>
      <dgm:spPr/>
      <dgm:t>
        <a:bodyPr/>
        <a:lstStyle/>
        <a:p>
          <a:endParaRPr lang="en-US" sz="1500"/>
        </a:p>
      </dgm:t>
    </dgm:pt>
    <dgm:pt modelId="{519EF24C-13ED-4627-B016-60D585AA7B48}" type="sibTrans" cxnId="{7BA2D303-673D-4CF5-B99D-CBD2E90207BC}">
      <dgm:prSet/>
      <dgm:spPr/>
      <dgm:t>
        <a:bodyPr/>
        <a:lstStyle/>
        <a:p>
          <a:endParaRPr lang="en-US" sz="1500"/>
        </a:p>
      </dgm:t>
    </dgm:pt>
    <dgm:pt modelId="{7701BA24-FFD1-461C-9F6A-097EAE7B3953}">
      <dgm:prSet custT="1"/>
      <dgm:spPr/>
      <dgm:t>
        <a:bodyPr/>
        <a:lstStyle/>
        <a:p>
          <a:r>
            <a:rPr lang="en-US" sz="1500" b="1" dirty="0"/>
            <a:t>Electricity law passed by Parliament</a:t>
          </a:r>
        </a:p>
      </dgm:t>
    </dgm:pt>
    <dgm:pt modelId="{B03B080D-138C-4E6C-B97D-CF37B2CFF8E9}" type="parTrans" cxnId="{D1CD91D8-A55C-4727-A8A4-91AA05AC5696}">
      <dgm:prSet/>
      <dgm:spPr/>
      <dgm:t>
        <a:bodyPr/>
        <a:lstStyle/>
        <a:p>
          <a:endParaRPr lang="en-US" sz="1500"/>
        </a:p>
      </dgm:t>
    </dgm:pt>
    <dgm:pt modelId="{E2C6B981-B034-4537-9AD8-5555B7CE9DFD}" type="sibTrans" cxnId="{D1CD91D8-A55C-4727-A8A4-91AA05AC5696}">
      <dgm:prSet/>
      <dgm:spPr/>
      <dgm:t>
        <a:bodyPr/>
        <a:lstStyle/>
        <a:p>
          <a:endParaRPr lang="en-US" sz="1500"/>
        </a:p>
      </dgm:t>
    </dgm:pt>
    <dgm:pt modelId="{F61CB7A1-A235-4607-9DF4-9C0A895C392D}">
      <dgm:prSet custT="1"/>
      <dgm:spPr/>
      <dgm:t>
        <a:bodyPr/>
        <a:lstStyle/>
        <a:p>
          <a:r>
            <a:rPr lang="en-US" sz="1500" b="1" dirty="0"/>
            <a:t>National Power Transmission Corporation  (NPT) establishment</a:t>
          </a:r>
        </a:p>
      </dgm:t>
    </dgm:pt>
    <dgm:pt modelId="{43C24023-47AE-4DB1-A585-A1DF48040241}" type="parTrans" cxnId="{6BC8D983-A6D0-43FE-9D68-5CEA398B25D7}">
      <dgm:prSet/>
      <dgm:spPr/>
      <dgm:t>
        <a:bodyPr/>
        <a:lstStyle/>
        <a:p>
          <a:endParaRPr lang="en-US" sz="1500"/>
        </a:p>
      </dgm:t>
    </dgm:pt>
    <dgm:pt modelId="{66290509-F62F-4FB9-B531-7CFD8174E557}" type="sibTrans" cxnId="{6BC8D983-A6D0-43FE-9D68-5CEA398B25D7}">
      <dgm:prSet/>
      <dgm:spPr/>
      <dgm:t>
        <a:bodyPr/>
        <a:lstStyle/>
        <a:p>
          <a:endParaRPr lang="en-US" sz="1500"/>
        </a:p>
      </dgm:t>
    </dgm:pt>
    <dgm:pt modelId="{EDCBF3F7-4E48-4150-AEA5-86C1BAB8CCCA}">
      <dgm:prSet custT="1"/>
      <dgm:spPr/>
      <dgm:t>
        <a:bodyPr/>
        <a:lstStyle/>
        <a:p>
          <a:r>
            <a:rPr lang="en-US" sz="1500" b="1" dirty="0"/>
            <a:t>Competitive generation market design approval, Mechanism for </a:t>
          </a:r>
          <a:r>
            <a:rPr lang="en-US" sz="1500" b="1"/>
            <a:t>adjustment of market </a:t>
          </a:r>
          <a:r>
            <a:rPr lang="en-US" sz="1500" b="1" dirty="0"/>
            <a:t>retail tariff </a:t>
          </a:r>
          <a:r>
            <a:rPr lang="en-US" sz="1500" b="1" dirty="0" err="1"/>
            <a:t>isued</a:t>
          </a:r>
          <a:endParaRPr lang="en-US" sz="1500" b="1" dirty="0"/>
        </a:p>
      </dgm:t>
    </dgm:pt>
    <dgm:pt modelId="{1255857D-C9E3-49E8-AFD5-912E1913A3A1}" type="parTrans" cxnId="{7F98A80F-FF9D-432D-BE05-23E493568F12}">
      <dgm:prSet/>
      <dgm:spPr/>
      <dgm:t>
        <a:bodyPr/>
        <a:lstStyle/>
        <a:p>
          <a:endParaRPr lang="en-US" sz="1500"/>
        </a:p>
      </dgm:t>
    </dgm:pt>
    <dgm:pt modelId="{D4F81FFF-E807-45FC-9794-077B0F3DD430}" type="sibTrans" cxnId="{7F98A80F-FF9D-432D-BE05-23E493568F12}">
      <dgm:prSet/>
      <dgm:spPr/>
      <dgm:t>
        <a:bodyPr/>
        <a:lstStyle/>
        <a:p>
          <a:endParaRPr lang="en-US" sz="1500"/>
        </a:p>
      </dgm:t>
    </dgm:pt>
    <dgm:pt modelId="{E98212F0-4C7D-4335-9FB7-944267E4544C}">
      <dgm:prSet custT="1"/>
      <dgm:spPr/>
      <dgm:t>
        <a:bodyPr/>
        <a:lstStyle/>
        <a:p>
          <a:r>
            <a:rPr lang="en-US" sz="1500" b="1" dirty="0"/>
            <a:t>Establishment of 3 </a:t>
          </a:r>
          <a:r>
            <a:rPr lang="en-US" sz="1500" b="1" dirty="0" err="1"/>
            <a:t>Gencos</a:t>
          </a:r>
          <a:endParaRPr lang="en-US" sz="1500" b="1" dirty="0"/>
        </a:p>
      </dgm:t>
    </dgm:pt>
    <dgm:pt modelId="{2E72138A-06FF-49CC-9D34-9C20489F4D3D}" type="parTrans" cxnId="{3FFCC14B-DC6F-45AF-9A2E-E27ACB9E93F5}">
      <dgm:prSet/>
      <dgm:spPr/>
      <dgm:t>
        <a:bodyPr/>
        <a:lstStyle/>
        <a:p>
          <a:endParaRPr lang="en-US" sz="1500"/>
        </a:p>
      </dgm:t>
    </dgm:pt>
    <dgm:pt modelId="{0B6F7B94-7788-4E92-8463-CBEEAB2DE6B7}" type="sibTrans" cxnId="{3FFCC14B-DC6F-45AF-9A2E-E27ACB9E93F5}">
      <dgm:prSet/>
      <dgm:spPr/>
      <dgm:t>
        <a:bodyPr/>
        <a:lstStyle/>
        <a:p>
          <a:endParaRPr lang="en-US" sz="1500"/>
        </a:p>
      </dgm:t>
    </dgm:pt>
    <dgm:pt modelId="{0FB62AD1-1C78-4E49-948E-1E8E5311B2B7}">
      <dgm:prSet custT="1"/>
      <dgm:spPr/>
      <dgm:t>
        <a:bodyPr/>
        <a:lstStyle/>
        <a:p>
          <a:r>
            <a:rPr lang="en-US" sz="1500" b="1" dirty="0"/>
            <a:t>Competitive generation market officially in operation</a:t>
          </a:r>
        </a:p>
      </dgm:t>
    </dgm:pt>
    <dgm:pt modelId="{5D65ED49-5620-4AFE-8B1E-4CBBE3F4C710}" type="parTrans" cxnId="{965148C9-89BC-47EB-B58B-5B65E401E809}">
      <dgm:prSet/>
      <dgm:spPr/>
      <dgm:t>
        <a:bodyPr/>
        <a:lstStyle/>
        <a:p>
          <a:endParaRPr lang="en-US" sz="1500"/>
        </a:p>
      </dgm:t>
    </dgm:pt>
    <dgm:pt modelId="{24E1EEE9-D877-4479-A532-B334C4608DDD}" type="sibTrans" cxnId="{965148C9-89BC-47EB-B58B-5B65E401E809}">
      <dgm:prSet/>
      <dgm:spPr/>
      <dgm:t>
        <a:bodyPr/>
        <a:lstStyle/>
        <a:p>
          <a:endParaRPr lang="en-US" sz="1500"/>
        </a:p>
      </dgm:t>
    </dgm:pt>
    <dgm:pt modelId="{7113B633-C70F-4EAB-81C9-AF105230F86A}">
      <dgm:prSet custT="1"/>
      <dgm:spPr/>
      <dgm:t>
        <a:bodyPr/>
        <a:lstStyle/>
        <a:p>
          <a:r>
            <a:rPr lang="en-US" sz="1500" b="1" dirty="0"/>
            <a:t>Starting </a:t>
          </a:r>
          <a:r>
            <a:rPr lang="en-US" sz="1500" b="1" dirty="0" err="1"/>
            <a:t>Equitization</a:t>
          </a:r>
          <a:r>
            <a:rPr lang="en-US" sz="1500" b="1" dirty="0"/>
            <a:t> process (</a:t>
          </a:r>
          <a:r>
            <a:rPr lang="en-US" sz="1500" b="1" dirty="0" err="1"/>
            <a:t>Genco</a:t>
          </a:r>
          <a:r>
            <a:rPr lang="en-US" sz="1500" b="1" dirty="0"/>
            <a:t> 3 is equitized in 2017)</a:t>
          </a:r>
        </a:p>
      </dgm:t>
    </dgm:pt>
    <dgm:pt modelId="{18D5DED7-8354-4A8A-930B-75522F23C58C}" type="sibTrans" cxnId="{FAE0FC90-ABA2-457A-9F6F-F57EBF25D8A0}">
      <dgm:prSet/>
      <dgm:spPr/>
      <dgm:t>
        <a:bodyPr/>
        <a:lstStyle/>
        <a:p>
          <a:endParaRPr lang="en-US" sz="1500"/>
        </a:p>
      </dgm:t>
    </dgm:pt>
    <dgm:pt modelId="{AFEC5875-895D-4A77-A2B4-B040837B7F77}" type="parTrans" cxnId="{FAE0FC90-ABA2-457A-9F6F-F57EBF25D8A0}">
      <dgm:prSet/>
      <dgm:spPr/>
      <dgm:t>
        <a:bodyPr/>
        <a:lstStyle/>
        <a:p>
          <a:endParaRPr lang="en-US" sz="1500"/>
        </a:p>
      </dgm:t>
    </dgm:pt>
    <dgm:pt modelId="{58938105-74DD-4AE1-B169-0EE3523674EA}">
      <dgm:prSet custT="1"/>
      <dgm:spPr/>
      <dgm:t>
        <a:bodyPr/>
        <a:lstStyle/>
        <a:p>
          <a:r>
            <a:rPr lang="en-US" sz="1500" b="1" dirty="0"/>
            <a:t>Network operation and retail in power distribution companies are separated</a:t>
          </a:r>
        </a:p>
      </dgm:t>
    </dgm:pt>
    <dgm:pt modelId="{828C729C-E7DC-4F1F-830D-ECC4AB03DECF}" type="parTrans" cxnId="{4E5EA4F4-1AF0-4CE4-8E74-EFCC0A3FAB58}">
      <dgm:prSet/>
      <dgm:spPr/>
      <dgm:t>
        <a:bodyPr/>
        <a:lstStyle/>
        <a:p>
          <a:endParaRPr lang="en-US" sz="1500"/>
        </a:p>
      </dgm:t>
    </dgm:pt>
    <dgm:pt modelId="{8156D3BC-31DD-4156-9080-9E26F8F09213}" type="sibTrans" cxnId="{4E5EA4F4-1AF0-4CE4-8E74-EFCC0A3FAB58}">
      <dgm:prSet/>
      <dgm:spPr/>
      <dgm:t>
        <a:bodyPr/>
        <a:lstStyle/>
        <a:p>
          <a:endParaRPr lang="en-US" sz="1500"/>
        </a:p>
      </dgm:t>
    </dgm:pt>
    <dgm:pt modelId="{430FA8C5-B631-4872-8DFF-E06CD1F0AAAE}">
      <dgm:prSet custT="1"/>
      <dgm:spPr/>
      <dgm:t>
        <a:bodyPr/>
        <a:lstStyle/>
        <a:p>
          <a:r>
            <a:rPr lang="en-US" sz="1500" b="1" dirty="0"/>
            <a:t> Distribution companies become buyers in wholesale power market</a:t>
          </a:r>
        </a:p>
      </dgm:t>
    </dgm:pt>
    <dgm:pt modelId="{B3333A2A-ED83-4044-B27C-583DAC92B8A6}" type="parTrans" cxnId="{2A9A3F1B-CB24-425A-8D76-BC66A5FBDAB5}">
      <dgm:prSet/>
      <dgm:spPr/>
      <dgm:t>
        <a:bodyPr/>
        <a:lstStyle/>
        <a:p>
          <a:endParaRPr lang="en-US" sz="1500"/>
        </a:p>
      </dgm:t>
    </dgm:pt>
    <dgm:pt modelId="{62931019-74EB-436F-B8AE-4593BE629053}" type="sibTrans" cxnId="{2A9A3F1B-CB24-425A-8D76-BC66A5FBDAB5}">
      <dgm:prSet/>
      <dgm:spPr/>
      <dgm:t>
        <a:bodyPr/>
        <a:lstStyle/>
        <a:p>
          <a:endParaRPr lang="en-US" sz="1500"/>
        </a:p>
      </dgm:t>
    </dgm:pt>
    <dgm:pt modelId="{06CAC8BE-9F8E-624A-B5B8-5ED82115D074}">
      <dgm:prSet custT="1"/>
      <dgm:spPr/>
      <dgm:t>
        <a:bodyPr/>
        <a:lstStyle/>
        <a:p>
          <a:r>
            <a:rPr lang="en-US" sz="1500" b="1" dirty="0"/>
            <a:t>EVN is </a:t>
          </a:r>
          <a:r>
            <a:rPr lang="en-US" sz="1500" b="1" dirty="0" err="1"/>
            <a:t>asigned</a:t>
          </a:r>
          <a:r>
            <a:rPr lang="en-US" sz="1500" b="1" dirty="0"/>
            <a:t> to be the single buyer for generation power market </a:t>
          </a:r>
        </a:p>
      </dgm:t>
    </dgm:pt>
    <dgm:pt modelId="{04145BE9-5263-6C44-8E42-4EE472F0A1B4}" type="parTrans" cxnId="{DB530D1B-DD49-E84D-8B9F-52817678ECF2}">
      <dgm:prSet/>
      <dgm:spPr/>
      <dgm:t>
        <a:bodyPr/>
        <a:lstStyle/>
        <a:p>
          <a:endParaRPr lang="en-US"/>
        </a:p>
      </dgm:t>
    </dgm:pt>
    <dgm:pt modelId="{4EE12D18-2F13-9C40-9635-F762710BC9D7}" type="sibTrans" cxnId="{DB530D1B-DD49-E84D-8B9F-52817678ECF2}">
      <dgm:prSet/>
      <dgm:spPr/>
      <dgm:t>
        <a:bodyPr/>
        <a:lstStyle/>
        <a:p>
          <a:endParaRPr lang="en-US"/>
        </a:p>
      </dgm:t>
    </dgm:pt>
    <dgm:pt modelId="{FA8AF23C-215C-5D4A-B600-2DEEB0E2A52C}">
      <dgm:prSet phldrT="[Text]" custT="1"/>
      <dgm:spPr/>
      <dgm:t>
        <a:bodyPr/>
        <a:lstStyle/>
        <a:p>
          <a:r>
            <a:rPr lang="en-US" sz="1500" b="1" dirty="0"/>
            <a:t>Electricity Regulatory Authority of VN (Regulator) establishment</a:t>
          </a:r>
        </a:p>
      </dgm:t>
    </dgm:pt>
    <dgm:pt modelId="{B2248CB8-48B2-0A42-A76D-0A4F51A83234}" type="parTrans" cxnId="{09D77CCD-E8ED-664E-BE56-AF55C2DAFBB5}">
      <dgm:prSet/>
      <dgm:spPr/>
      <dgm:t>
        <a:bodyPr/>
        <a:lstStyle/>
        <a:p>
          <a:endParaRPr lang="en-US"/>
        </a:p>
      </dgm:t>
    </dgm:pt>
    <dgm:pt modelId="{E00EBCCB-F891-9743-A1AA-5EB435B26F49}" type="sibTrans" cxnId="{09D77CCD-E8ED-664E-BE56-AF55C2DAFBB5}">
      <dgm:prSet/>
      <dgm:spPr/>
      <dgm:t>
        <a:bodyPr/>
        <a:lstStyle/>
        <a:p>
          <a:endParaRPr lang="en-US"/>
        </a:p>
      </dgm:t>
    </dgm:pt>
    <dgm:pt modelId="{BEEF1E2E-3332-42D6-81EA-93EEC6D5A6DC}" type="pres">
      <dgm:prSet presAssocID="{0B03A2C7-ED0C-492D-936B-300F7DEE67EA}" presName="linearFlow" presStyleCnt="0">
        <dgm:presLayoutVars>
          <dgm:dir/>
          <dgm:animLvl val="lvl"/>
          <dgm:resizeHandles val="exact"/>
        </dgm:presLayoutVars>
      </dgm:prSet>
      <dgm:spPr/>
    </dgm:pt>
    <dgm:pt modelId="{DD9843E3-4730-43CD-9F85-00C03D03428C}" type="pres">
      <dgm:prSet presAssocID="{75595377-3CE2-44C8-AC53-BA66DC91C51D}" presName="composite" presStyleCnt="0"/>
      <dgm:spPr/>
    </dgm:pt>
    <dgm:pt modelId="{C7548114-A3D5-44BD-A2B8-2DC103CFBB92}" type="pres">
      <dgm:prSet presAssocID="{75595377-3CE2-44C8-AC53-BA66DC91C51D}" presName="parentText" presStyleLbl="alignNode1" presStyleIdx="0" presStyleCnt="6">
        <dgm:presLayoutVars>
          <dgm:chMax val="1"/>
          <dgm:bulletEnabled val="1"/>
        </dgm:presLayoutVars>
      </dgm:prSet>
      <dgm:spPr/>
    </dgm:pt>
    <dgm:pt modelId="{AB9858DB-46CA-4FE0-A03A-E01FF105F752}" type="pres">
      <dgm:prSet presAssocID="{75595377-3CE2-44C8-AC53-BA66DC91C51D}" presName="descendantText" presStyleLbl="alignAcc1" presStyleIdx="0" presStyleCnt="6">
        <dgm:presLayoutVars>
          <dgm:bulletEnabled val="1"/>
        </dgm:presLayoutVars>
      </dgm:prSet>
      <dgm:spPr/>
    </dgm:pt>
    <dgm:pt modelId="{FA7668C1-62BD-4C37-A640-DED184CAFB72}" type="pres">
      <dgm:prSet presAssocID="{519EF24C-13ED-4627-B016-60D585AA7B48}" presName="sp" presStyleCnt="0"/>
      <dgm:spPr/>
    </dgm:pt>
    <dgm:pt modelId="{C48B26CD-71DA-482E-9EEF-020C4B822346}" type="pres">
      <dgm:prSet presAssocID="{7CD31F8B-7416-46BE-AD8E-64168CF678D9}" presName="composite" presStyleCnt="0"/>
      <dgm:spPr/>
    </dgm:pt>
    <dgm:pt modelId="{CC9D9773-6EB4-42F3-97F7-3F9DB58045ED}" type="pres">
      <dgm:prSet presAssocID="{7CD31F8B-7416-46BE-AD8E-64168CF678D9}" presName="parentText" presStyleLbl="alignNode1" presStyleIdx="1" presStyleCnt="6">
        <dgm:presLayoutVars>
          <dgm:chMax val="1"/>
          <dgm:bulletEnabled val="1"/>
        </dgm:presLayoutVars>
      </dgm:prSet>
      <dgm:spPr/>
    </dgm:pt>
    <dgm:pt modelId="{BD384CFE-EF8A-458A-A2A8-6482F8D7BCF1}" type="pres">
      <dgm:prSet presAssocID="{7CD31F8B-7416-46BE-AD8E-64168CF678D9}" presName="descendantText" presStyleLbl="alignAcc1" presStyleIdx="1" presStyleCnt="6">
        <dgm:presLayoutVars>
          <dgm:bulletEnabled val="1"/>
        </dgm:presLayoutVars>
      </dgm:prSet>
      <dgm:spPr/>
    </dgm:pt>
    <dgm:pt modelId="{E6416387-7129-49D8-9712-B744C8A13991}" type="pres">
      <dgm:prSet presAssocID="{894D820F-B4E6-4E9E-9299-4C4CF5222785}" presName="sp" presStyleCnt="0"/>
      <dgm:spPr/>
    </dgm:pt>
    <dgm:pt modelId="{304D6F2C-2EF5-4E62-A7C7-CF24E3985C11}" type="pres">
      <dgm:prSet presAssocID="{32B23C8E-0BA0-4B4C-85E0-0C0459D84B03}" presName="composite" presStyleCnt="0"/>
      <dgm:spPr/>
    </dgm:pt>
    <dgm:pt modelId="{D4966B21-E735-4C27-A06A-D4E5E2338DC5}" type="pres">
      <dgm:prSet presAssocID="{32B23C8E-0BA0-4B4C-85E0-0C0459D84B03}" presName="parentText" presStyleLbl="alignNode1" presStyleIdx="2" presStyleCnt="6">
        <dgm:presLayoutVars>
          <dgm:chMax val="1"/>
          <dgm:bulletEnabled val="1"/>
        </dgm:presLayoutVars>
      </dgm:prSet>
      <dgm:spPr/>
    </dgm:pt>
    <dgm:pt modelId="{6AE2D53F-192F-408D-9BD5-D6697318C4AC}" type="pres">
      <dgm:prSet presAssocID="{32B23C8E-0BA0-4B4C-85E0-0C0459D84B03}" presName="descendantText" presStyleLbl="alignAcc1" presStyleIdx="2" presStyleCnt="6">
        <dgm:presLayoutVars>
          <dgm:bulletEnabled val="1"/>
        </dgm:presLayoutVars>
      </dgm:prSet>
      <dgm:spPr/>
    </dgm:pt>
    <dgm:pt modelId="{A2AE8E02-6074-49C9-9B98-8A2C1B719D46}" type="pres">
      <dgm:prSet presAssocID="{521C57E5-13BE-41C2-8AA9-CE2C793FD58A}" presName="sp" presStyleCnt="0"/>
      <dgm:spPr/>
    </dgm:pt>
    <dgm:pt modelId="{0DCFFA31-B6DA-401F-B837-63027313EBAF}" type="pres">
      <dgm:prSet presAssocID="{4EE53552-EE34-4B93-B43F-BB1E2B96020D}" presName="composite" presStyleCnt="0"/>
      <dgm:spPr/>
    </dgm:pt>
    <dgm:pt modelId="{E22808C2-2D05-4905-B694-2A32FA0F1A53}" type="pres">
      <dgm:prSet presAssocID="{4EE53552-EE34-4B93-B43F-BB1E2B96020D}" presName="parentText" presStyleLbl="alignNode1" presStyleIdx="3" presStyleCnt="6">
        <dgm:presLayoutVars>
          <dgm:chMax val="1"/>
          <dgm:bulletEnabled val="1"/>
        </dgm:presLayoutVars>
      </dgm:prSet>
      <dgm:spPr/>
    </dgm:pt>
    <dgm:pt modelId="{E8B416CB-A8F1-497A-845B-6052EEC7CA90}" type="pres">
      <dgm:prSet presAssocID="{4EE53552-EE34-4B93-B43F-BB1E2B96020D}" presName="descendantText" presStyleLbl="alignAcc1" presStyleIdx="3" presStyleCnt="6" custScaleY="161176" custLinFactNeighborX="327" custLinFactNeighborY="9016">
        <dgm:presLayoutVars>
          <dgm:bulletEnabled val="1"/>
        </dgm:presLayoutVars>
      </dgm:prSet>
      <dgm:spPr/>
    </dgm:pt>
    <dgm:pt modelId="{30C85BBD-05D8-4980-A163-1D102E2CA640}" type="pres">
      <dgm:prSet presAssocID="{940E77B7-8670-407A-A9AD-3AD6DDA3C3BD}" presName="sp" presStyleCnt="0"/>
      <dgm:spPr/>
    </dgm:pt>
    <dgm:pt modelId="{C1E273CC-7D8A-424D-9855-B46FFC681339}" type="pres">
      <dgm:prSet presAssocID="{44256C3B-51A8-419C-A6F0-40F12172D296}" presName="composite" presStyleCnt="0"/>
      <dgm:spPr/>
    </dgm:pt>
    <dgm:pt modelId="{D9C2410C-1543-4FC9-9D42-D931388791CF}" type="pres">
      <dgm:prSet presAssocID="{44256C3B-51A8-419C-A6F0-40F12172D296}" presName="parentText" presStyleLbl="alignNode1" presStyleIdx="4" presStyleCnt="6">
        <dgm:presLayoutVars>
          <dgm:chMax val="1"/>
          <dgm:bulletEnabled val="1"/>
        </dgm:presLayoutVars>
      </dgm:prSet>
      <dgm:spPr/>
    </dgm:pt>
    <dgm:pt modelId="{7C2A53CB-E72E-4671-A523-1F2A31AD00CD}" type="pres">
      <dgm:prSet presAssocID="{44256C3B-51A8-419C-A6F0-40F12172D296}" presName="descendantText" presStyleLbl="alignAcc1" presStyleIdx="4" presStyleCnt="6" custLinFactNeighborX="-441" custLinFactNeighborY="17711">
        <dgm:presLayoutVars>
          <dgm:bulletEnabled val="1"/>
        </dgm:presLayoutVars>
      </dgm:prSet>
      <dgm:spPr/>
    </dgm:pt>
    <dgm:pt modelId="{30274DC8-C73D-4CAE-993F-0FE646B089C4}" type="pres">
      <dgm:prSet presAssocID="{AB29C4DC-4D78-492F-A0AF-DEAA08EDF109}" presName="sp" presStyleCnt="0"/>
      <dgm:spPr/>
    </dgm:pt>
    <dgm:pt modelId="{F3AC5315-5411-4ACC-AA60-5E95E273AB99}" type="pres">
      <dgm:prSet presAssocID="{F672C040-4066-477D-AD2C-DA5DCAD982EE}" presName="composite" presStyleCnt="0"/>
      <dgm:spPr/>
    </dgm:pt>
    <dgm:pt modelId="{032F6597-65DD-48B2-967C-27867FC2C7D4}" type="pres">
      <dgm:prSet presAssocID="{F672C040-4066-477D-AD2C-DA5DCAD982EE}" presName="parentText" presStyleLbl="alignNode1" presStyleIdx="5" presStyleCnt="6">
        <dgm:presLayoutVars>
          <dgm:chMax val="1"/>
          <dgm:bulletEnabled val="1"/>
        </dgm:presLayoutVars>
      </dgm:prSet>
      <dgm:spPr/>
    </dgm:pt>
    <dgm:pt modelId="{17BB3A68-B954-44C2-83EC-72BD8E75135A}" type="pres">
      <dgm:prSet presAssocID="{F672C040-4066-477D-AD2C-DA5DCAD982EE}" presName="descendantText" presStyleLbl="alignAcc1" presStyleIdx="5" presStyleCnt="6" custScaleY="173522">
        <dgm:presLayoutVars>
          <dgm:bulletEnabled val="1"/>
        </dgm:presLayoutVars>
      </dgm:prSet>
      <dgm:spPr/>
    </dgm:pt>
  </dgm:ptLst>
  <dgm:cxnLst>
    <dgm:cxn modelId="{7BA2D303-673D-4CF5-B99D-CBD2E90207BC}" srcId="{0B03A2C7-ED0C-492D-936B-300F7DEE67EA}" destId="{75595377-3CE2-44C8-AC53-BA66DC91C51D}" srcOrd="0" destOrd="0" parTransId="{66CC9F07-FC2C-4231-BC1F-1523FF558546}" sibTransId="{519EF24C-13ED-4627-B016-60D585AA7B48}"/>
    <dgm:cxn modelId="{E7037C0A-ED1B-4BDB-96DA-1AB7871F93B1}" type="presOf" srcId="{F672C040-4066-477D-AD2C-DA5DCAD982EE}" destId="{032F6597-65DD-48B2-967C-27867FC2C7D4}" srcOrd="0" destOrd="0" presId="urn:microsoft.com/office/officeart/2005/8/layout/chevron2"/>
    <dgm:cxn modelId="{7F98A80F-FF9D-432D-BE05-23E493568F12}" srcId="{4EE53552-EE34-4B93-B43F-BB1E2B96020D}" destId="{EDCBF3F7-4E48-4150-AEA5-86C1BAB8CCCA}" srcOrd="0" destOrd="0" parTransId="{1255857D-C9E3-49E8-AFD5-912E1913A3A1}" sibTransId="{D4F81FFF-E807-45FC-9794-077B0F3DD430}"/>
    <dgm:cxn modelId="{E21B8119-595F-4569-BC3D-1483BE513526}" type="presOf" srcId="{44256C3B-51A8-419C-A6F0-40F12172D296}" destId="{D9C2410C-1543-4FC9-9D42-D931388791CF}" srcOrd="0" destOrd="0" presId="urn:microsoft.com/office/officeart/2005/8/layout/chevron2"/>
    <dgm:cxn modelId="{DB530D1B-DD49-E84D-8B9F-52817678ECF2}" srcId="{4EE53552-EE34-4B93-B43F-BB1E2B96020D}" destId="{06CAC8BE-9F8E-624A-B5B8-5ED82115D074}" srcOrd="1" destOrd="0" parTransId="{04145BE9-5263-6C44-8E42-4EE472F0A1B4}" sibTransId="{4EE12D18-2F13-9C40-9635-F762710BC9D7}"/>
    <dgm:cxn modelId="{2A9A3F1B-CB24-425A-8D76-BC66A5FBDAB5}" srcId="{F672C040-4066-477D-AD2C-DA5DCAD982EE}" destId="{430FA8C5-B631-4872-8DFF-E06CD1F0AAAE}" srcOrd="2" destOrd="0" parTransId="{B3333A2A-ED83-4044-B27C-583DAC92B8A6}" sibTransId="{62931019-74EB-436F-B8AE-4593BE629053}"/>
    <dgm:cxn modelId="{5E85C922-4264-406D-9B68-065A8E04C85D}" type="presOf" srcId="{3B7C8FD1-6B2D-4E21-9A82-3525A77504C7}" destId="{BD384CFE-EF8A-458A-A2A8-6482F8D7BCF1}" srcOrd="0" destOrd="1" presId="urn:microsoft.com/office/officeart/2005/8/layout/chevron2"/>
    <dgm:cxn modelId="{46333261-72A2-4E3D-B5C3-26644A159171}" srcId="{7CD31F8B-7416-46BE-AD8E-64168CF678D9}" destId="{3B7C8FD1-6B2D-4E21-9A82-3525A77504C7}" srcOrd="1" destOrd="0" parTransId="{C44FC569-3EB8-4EA6-A67E-43BF767F6D27}" sibTransId="{E0077039-078D-4F81-AFE6-2996E3C5FB17}"/>
    <dgm:cxn modelId="{89B1D36A-939C-4D16-BB19-C5ED2916C22A}" srcId="{0B03A2C7-ED0C-492D-936B-300F7DEE67EA}" destId="{F672C040-4066-477D-AD2C-DA5DCAD982EE}" srcOrd="5" destOrd="0" parTransId="{3DEF9CAC-5423-4DFC-81A8-A09D7D3A0156}" sibTransId="{92A9F7D2-E349-479B-AD95-7F3B8524A92C}"/>
    <dgm:cxn modelId="{3FFCC14B-DC6F-45AF-9A2E-E27ACB9E93F5}" srcId="{44256C3B-51A8-419C-A6F0-40F12172D296}" destId="{E98212F0-4C7D-4335-9FB7-944267E4544C}" srcOrd="0" destOrd="0" parTransId="{2E72138A-06FF-49CC-9D34-9C20489F4D3D}" sibTransId="{0B6F7B94-7788-4E92-8463-CBEEAB2DE6B7}"/>
    <dgm:cxn modelId="{9DC5194D-CEF1-44D6-9B8F-A2F3BE9C622A}" type="presOf" srcId="{430FA8C5-B631-4872-8DFF-E06CD1F0AAAE}" destId="{17BB3A68-B954-44C2-83EC-72BD8E75135A}" srcOrd="0" destOrd="2" presId="urn:microsoft.com/office/officeart/2005/8/layout/chevron2"/>
    <dgm:cxn modelId="{C954C275-4FAA-48D9-81B0-F587906BCB2C}" type="presOf" srcId="{7CD31F8B-7416-46BE-AD8E-64168CF678D9}" destId="{CC9D9773-6EB4-42F3-97F7-3F9DB58045ED}" srcOrd="0" destOrd="0" presId="urn:microsoft.com/office/officeart/2005/8/layout/chevron2"/>
    <dgm:cxn modelId="{6363FC56-896A-40CC-A083-9AF0C1BA7617}" srcId="{0B03A2C7-ED0C-492D-936B-300F7DEE67EA}" destId="{44256C3B-51A8-419C-A6F0-40F12172D296}" srcOrd="4" destOrd="0" parTransId="{D972441F-E5E7-413B-971B-D0FFD106F5A8}" sibTransId="{AB29C4DC-4D78-492F-A0AF-DEAA08EDF109}"/>
    <dgm:cxn modelId="{B0E85B7A-6FCB-41E2-9C69-855D0B578494}" srcId="{0B03A2C7-ED0C-492D-936B-300F7DEE67EA}" destId="{7CD31F8B-7416-46BE-AD8E-64168CF678D9}" srcOrd="1" destOrd="0" parTransId="{EB6421F1-16B7-41DA-B16B-8B5EAB38768B}" sibTransId="{894D820F-B4E6-4E9E-9299-4C4CF5222785}"/>
    <dgm:cxn modelId="{194CAB7A-9DE9-0D49-8211-A17A89371522}" type="presOf" srcId="{FA8AF23C-215C-5D4A-B600-2DEEB0E2A52C}" destId="{BD384CFE-EF8A-458A-A2A8-6482F8D7BCF1}" srcOrd="0" destOrd="0" presId="urn:microsoft.com/office/officeart/2005/8/layout/chevron2"/>
    <dgm:cxn modelId="{6BC8D983-A6D0-43FE-9D68-5CEA398B25D7}" srcId="{32B23C8E-0BA0-4B4C-85E0-0C0459D84B03}" destId="{F61CB7A1-A235-4607-9DF4-9C0A895C392D}" srcOrd="0" destOrd="0" parTransId="{43C24023-47AE-4DB1-A585-A1DF48040241}" sibTransId="{66290509-F62F-4FB9-B531-7CFD8174E557}"/>
    <dgm:cxn modelId="{D9475F85-0FC8-409D-B594-0061EA065440}" type="presOf" srcId="{32B23C8E-0BA0-4B4C-85E0-0C0459D84B03}" destId="{D4966B21-E735-4C27-A06A-D4E5E2338DC5}" srcOrd="0" destOrd="0" presId="urn:microsoft.com/office/officeart/2005/8/layout/chevron2"/>
    <dgm:cxn modelId="{283B7287-15CA-4994-80B7-F0DF270F353D}" type="presOf" srcId="{7701BA24-FFD1-461C-9F6A-097EAE7B3953}" destId="{AB9858DB-46CA-4FE0-A03A-E01FF105F752}" srcOrd="0" destOrd="0" presId="urn:microsoft.com/office/officeart/2005/8/layout/chevron2"/>
    <dgm:cxn modelId="{4468BF8A-AD6C-4D66-8D4E-C021D85B448F}" type="presOf" srcId="{75595377-3CE2-44C8-AC53-BA66DC91C51D}" destId="{C7548114-A3D5-44BD-A2B8-2DC103CFBB92}" srcOrd="0" destOrd="0" presId="urn:microsoft.com/office/officeart/2005/8/layout/chevron2"/>
    <dgm:cxn modelId="{FAE0FC90-ABA2-457A-9F6F-F57EBF25D8A0}" srcId="{F672C040-4066-477D-AD2C-DA5DCAD982EE}" destId="{7113B633-C70F-4EAB-81C9-AF105230F86A}" srcOrd="0" destOrd="0" parTransId="{AFEC5875-895D-4A77-A2B4-B040837B7F77}" sibTransId="{18D5DED7-8354-4A8A-930B-75522F23C58C}"/>
    <dgm:cxn modelId="{4CDE819E-F5AA-4D0A-8A56-FE24A5E814A9}" srcId="{0B03A2C7-ED0C-492D-936B-300F7DEE67EA}" destId="{4EE53552-EE34-4B93-B43F-BB1E2B96020D}" srcOrd="3" destOrd="0" parTransId="{721C0546-4226-43A2-BC06-009ED43A6BDE}" sibTransId="{940E77B7-8670-407A-A9AD-3AD6DDA3C3BD}"/>
    <dgm:cxn modelId="{704C3F9F-4D91-4575-A478-1D5E92C16716}" type="presOf" srcId="{EDCBF3F7-4E48-4150-AEA5-86C1BAB8CCCA}" destId="{E8B416CB-A8F1-497A-845B-6052EEC7CA90}" srcOrd="0" destOrd="0" presId="urn:microsoft.com/office/officeart/2005/8/layout/chevron2"/>
    <dgm:cxn modelId="{93787DA6-2A2B-1648-85C1-2008A9560662}" type="presOf" srcId="{06CAC8BE-9F8E-624A-B5B8-5ED82115D074}" destId="{E8B416CB-A8F1-497A-845B-6052EEC7CA90}" srcOrd="0" destOrd="1" presId="urn:microsoft.com/office/officeart/2005/8/layout/chevron2"/>
    <dgm:cxn modelId="{77E258A8-DBDB-43DB-9997-6DDAAAAEEADE}" type="presOf" srcId="{7113B633-C70F-4EAB-81C9-AF105230F86A}" destId="{17BB3A68-B954-44C2-83EC-72BD8E75135A}" srcOrd="0" destOrd="0" presId="urn:microsoft.com/office/officeart/2005/8/layout/chevron2"/>
    <dgm:cxn modelId="{F738ACBB-72C0-44FF-8592-2E92F7D890F7}" type="presOf" srcId="{58938105-74DD-4AE1-B169-0EE3523674EA}" destId="{17BB3A68-B954-44C2-83EC-72BD8E75135A}" srcOrd="0" destOrd="1" presId="urn:microsoft.com/office/officeart/2005/8/layout/chevron2"/>
    <dgm:cxn modelId="{595F51BD-3008-492F-ABEE-F5571BA15E91}" type="presOf" srcId="{E98212F0-4C7D-4335-9FB7-944267E4544C}" destId="{7C2A53CB-E72E-4671-A523-1F2A31AD00CD}" srcOrd="0" destOrd="0" presId="urn:microsoft.com/office/officeart/2005/8/layout/chevron2"/>
    <dgm:cxn modelId="{1ACBB5C5-42C3-46F7-BA98-DD7C76779B2D}" type="presOf" srcId="{0B03A2C7-ED0C-492D-936B-300F7DEE67EA}" destId="{BEEF1E2E-3332-42D6-81EA-93EEC6D5A6DC}" srcOrd="0" destOrd="0" presId="urn:microsoft.com/office/officeart/2005/8/layout/chevron2"/>
    <dgm:cxn modelId="{5A9AA5C8-0E4E-4950-9D81-8A256D108D10}" type="presOf" srcId="{0FB62AD1-1C78-4E49-948E-1E8E5311B2B7}" destId="{7C2A53CB-E72E-4671-A523-1F2A31AD00CD}" srcOrd="0" destOrd="1" presId="urn:microsoft.com/office/officeart/2005/8/layout/chevron2"/>
    <dgm:cxn modelId="{965148C9-89BC-47EB-B58B-5B65E401E809}" srcId="{44256C3B-51A8-419C-A6F0-40F12172D296}" destId="{0FB62AD1-1C78-4E49-948E-1E8E5311B2B7}" srcOrd="1" destOrd="0" parTransId="{5D65ED49-5620-4AFE-8B1E-4CBBE3F4C710}" sibTransId="{24E1EEE9-D877-4479-A532-B334C4608DDD}"/>
    <dgm:cxn modelId="{09D77CCD-E8ED-664E-BE56-AF55C2DAFBB5}" srcId="{7CD31F8B-7416-46BE-AD8E-64168CF678D9}" destId="{FA8AF23C-215C-5D4A-B600-2DEEB0E2A52C}" srcOrd="0" destOrd="0" parTransId="{B2248CB8-48B2-0A42-A76D-0A4F51A83234}" sibTransId="{E00EBCCB-F891-9743-A1AA-5EB435B26F49}"/>
    <dgm:cxn modelId="{D1CD91D8-A55C-4727-A8A4-91AA05AC5696}" srcId="{75595377-3CE2-44C8-AC53-BA66DC91C51D}" destId="{7701BA24-FFD1-461C-9F6A-097EAE7B3953}" srcOrd="0" destOrd="0" parTransId="{B03B080D-138C-4E6C-B97D-CF37B2CFF8E9}" sibTransId="{E2C6B981-B034-4537-9AD8-5555B7CE9DFD}"/>
    <dgm:cxn modelId="{D58F19E5-B99F-4FAF-9B75-670AECAA3585}" srcId="{0B03A2C7-ED0C-492D-936B-300F7DEE67EA}" destId="{32B23C8E-0BA0-4B4C-85E0-0C0459D84B03}" srcOrd="2" destOrd="0" parTransId="{9472AC7B-4447-4AF2-819B-65ADD87E3A11}" sibTransId="{521C57E5-13BE-41C2-8AA9-CE2C793FD58A}"/>
    <dgm:cxn modelId="{DAAE36E5-B660-45F7-B3F2-CE7FC3392A60}" type="presOf" srcId="{F61CB7A1-A235-4607-9DF4-9C0A895C392D}" destId="{6AE2D53F-192F-408D-9BD5-D6697318C4AC}" srcOrd="0" destOrd="0" presId="urn:microsoft.com/office/officeart/2005/8/layout/chevron2"/>
    <dgm:cxn modelId="{4E5EA4F4-1AF0-4CE4-8E74-EFCC0A3FAB58}" srcId="{F672C040-4066-477D-AD2C-DA5DCAD982EE}" destId="{58938105-74DD-4AE1-B169-0EE3523674EA}" srcOrd="1" destOrd="0" parTransId="{828C729C-E7DC-4F1F-830D-ECC4AB03DECF}" sibTransId="{8156D3BC-31DD-4156-9080-9E26F8F09213}"/>
    <dgm:cxn modelId="{924A40F8-9432-4DD3-BB7E-9C2FF2D05433}" type="presOf" srcId="{4EE53552-EE34-4B93-B43F-BB1E2B96020D}" destId="{E22808C2-2D05-4905-B694-2A32FA0F1A53}" srcOrd="0" destOrd="0" presId="urn:microsoft.com/office/officeart/2005/8/layout/chevron2"/>
    <dgm:cxn modelId="{7BDCD8C9-311C-459D-A95E-22CA88CE666E}" type="presParOf" srcId="{BEEF1E2E-3332-42D6-81EA-93EEC6D5A6DC}" destId="{DD9843E3-4730-43CD-9F85-00C03D03428C}" srcOrd="0" destOrd="0" presId="urn:microsoft.com/office/officeart/2005/8/layout/chevron2"/>
    <dgm:cxn modelId="{B34071DF-CB5A-4152-A0CD-729ACFF20FE2}" type="presParOf" srcId="{DD9843E3-4730-43CD-9F85-00C03D03428C}" destId="{C7548114-A3D5-44BD-A2B8-2DC103CFBB92}" srcOrd="0" destOrd="0" presId="urn:microsoft.com/office/officeart/2005/8/layout/chevron2"/>
    <dgm:cxn modelId="{F3F01CE9-A547-4CA9-93B9-84121D7C676D}" type="presParOf" srcId="{DD9843E3-4730-43CD-9F85-00C03D03428C}" destId="{AB9858DB-46CA-4FE0-A03A-E01FF105F752}" srcOrd="1" destOrd="0" presId="urn:microsoft.com/office/officeart/2005/8/layout/chevron2"/>
    <dgm:cxn modelId="{34C29645-D611-45B7-B3EA-3D5021EA07CB}" type="presParOf" srcId="{BEEF1E2E-3332-42D6-81EA-93EEC6D5A6DC}" destId="{FA7668C1-62BD-4C37-A640-DED184CAFB72}" srcOrd="1" destOrd="0" presId="urn:microsoft.com/office/officeart/2005/8/layout/chevron2"/>
    <dgm:cxn modelId="{AA6E20E5-C857-40F3-8F00-758C784F3B1A}" type="presParOf" srcId="{BEEF1E2E-3332-42D6-81EA-93EEC6D5A6DC}" destId="{C48B26CD-71DA-482E-9EEF-020C4B822346}" srcOrd="2" destOrd="0" presId="urn:microsoft.com/office/officeart/2005/8/layout/chevron2"/>
    <dgm:cxn modelId="{BEC74F9C-CE92-481A-923A-DF1B39033DA1}" type="presParOf" srcId="{C48B26CD-71DA-482E-9EEF-020C4B822346}" destId="{CC9D9773-6EB4-42F3-97F7-3F9DB58045ED}" srcOrd="0" destOrd="0" presId="urn:microsoft.com/office/officeart/2005/8/layout/chevron2"/>
    <dgm:cxn modelId="{73C8603D-A000-46E2-9FEE-C46A920D3482}" type="presParOf" srcId="{C48B26CD-71DA-482E-9EEF-020C4B822346}" destId="{BD384CFE-EF8A-458A-A2A8-6482F8D7BCF1}" srcOrd="1" destOrd="0" presId="urn:microsoft.com/office/officeart/2005/8/layout/chevron2"/>
    <dgm:cxn modelId="{D0BF929C-0166-4FDF-A795-EAF7C5510E5C}" type="presParOf" srcId="{BEEF1E2E-3332-42D6-81EA-93EEC6D5A6DC}" destId="{E6416387-7129-49D8-9712-B744C8A13991}" srcOrd="3" destOrd="0" presId="urn:microsoft.com/office/officeart/2005/8/layout/chevron2"/>
    <dgm:cxn modelId="{79D6D9A6-BF2B-4CB6-89CB-7110B59DC35F}" type="presParOf" srcId="{BEEF1E2E-3332-42D6-81EA-93EEC6D5A6DC}" destId="{304D6F2C-2EF5-4E62-A7C7-CF24E3985C11}" srcOrd="4" destOrd="0" presId="urn:microsoft.com/office/officeart/2005/8/layout/chevron2"/>
    <dgm:cxn modelId="{BD0D763E-A2A8-4124-A859-56274E59EF8E}" type="presParOf" srcId="{304D6F2C-2EF5-4E62-A7C7-CF24E3985C11}" destId="{D4966B21-E735-4C27-A06A-D4E5E2338DC5}" srcOrd="0" destOrd="0" presId="urn:microsoft.com/office/officeart/2005/8/layout/chevron2"/>
    <dgm:cxn modelId="{AD2A17EF-A51E-431D-BEB6-E8605C8FAEA7}" type="presParOf" srcId="{304D6F2C-2EF5-4E62-A7C7-CF24E3985C11}" destId="{6AE2D53F-192F-408D-9BD5-D6697318C4AC}" srcOrd="1" destOrd="0" presId="urn:microsoft.com/office/officeart/2005/8/layout/chevron2"/>
    <dgm:cxn modelId="{BA23F8EF-7BB6-4827-B1DA-30FC4CCA1707}" type="presParOf" srcId="{BEEF1E2E-3332-42D6-81EA-93EEC6D5A6DC}" destId="{A2AE8E02-6074-49C9-9B98-8A2C1B719D46}" srcOrd="5" destOrd="0" presId="urn:microsoft.com/office/officeart/2005/8/layout/chevron2"/>
    <dgm:cxn modelId="{DECC981E-D3DC-4559-84F1-B5366CAA3756}" type="presParOf" srcId="{BEEF1E2E-3332-42D6-81EA-93EEC6D5A6DC}" destId="{0DCFFA31-B6DA-401F-B837-63027313EBAF}" srcOrd="6" destOrd="0" presId="urn:microsoft.com/office/officeart/2005/8/layout/chevron2"/>
    <dgm:cxn modelId="{B088420C-4CD8-42B9-9194-E1DFAEFD80A6}" type="presParOf" srcId="{0DCFFA31-B6DA-401F-B837-63027313EBAF}" destId="{E22808C2-2D05-4905-B694-2A32FA0F1A53}" srcOrd="0" destOrd="0" presId="urn:microsoft.com/office/officeart/2005/8/layout/chevron2"/>
    <dgm:cxn modelId="{77D3B07E-D2E7-4E12-B4AA-F285BBF56837}" type="presParOf" srcId="{0DCFFA31-B6DA-401F-B837-63027313EBAF}" destId="{E8B416CB-A8F1-497A-845B-6052EEC7CA90}" srcOrd="1" destOrd="0" presId="urn:microsoft.com/office/officeart/2005/8/layout/chevron2"/>
    <dgm:cxn modelId="{5FE4F2ED-922A-4983-8BCC-925931989E69}" type="presParOf" srcId="{BEEF1E2E-3332-42D6-81EA-93EEC6D5A6DC}" destId="{30C85BBD-05D8-4980-A163-1D102E2CA640}" srcOrd="7" destOrd="0" presId="urn:microsoft.com/office/officeart/2005/8/layout/chevron2"/>
    <dgm:cxn modelId="{A4D4E065-5F65-494B-9254-01DF6F0B8268}" type="presParOf" srcId="{BEEF1E2E-3332-42D6-81EA-93EEC6D5A6DC}" destId="{C1E273CC-7D8A-424D-9855-B46FFC681339}" srcOrd="8" destOrd="0" presId="urn:microsoft.com/office/officeart/2005/8/layout/chevron2"/>
    <dgm:cxn modelId="{87A2F22F-F445-4303-9D3C-C8836062B125}" type="presParOf" srcId="{C1E273CC-7D8A-424D-9855-B46FFC681339}" destId="{D9C2410C-1543-4FC9-9D42-D931388791CF}" srcOrd="0" destOrd="0" presId="urn:microsoft.com/office/officeart/2005/8/layout/chevron2"/>
    <dgm:cxn modelId="{F085705E-BB24-43A7-8671-29B8EBBE3DC6}" type="presParOf" srcId="{C1E273CC-7D8A-424D-9855-B46FFC681339}" destId="{7C2A53CB-E72E-4671-A523-1F2A31AD00CD}" srcOrd="1" destOrd="0" presId="urn:microsoft.com/office/officeart/2005/8/layout/chevron2"/>
    <dgm:cxn modelId="{3CD147C4-31E7-43AA-BB84-49B77CD285C3}" type="presParOf" srcId="{BEEF1E2E-3332-42D6-81EA-93EEC6D5A6DC}" destId="{30274DC8-C73D-4CAE-993F-0FE646B089C4}" srcOrd="9" destOrd="0" presId="urn:microsoft.com/office/officeart/2005/8/layout/chevron2"/>
    <dgm:cxn modelId="{F04594E2-76D4-4475-8E36-B623143D30DD}" type="presParOf" srcId="{BEEF1E2E-3332-42D6-81EA-93EEC6D5A6DC}" destId="{F3AC5315-5411-4ACC-AA60-5E95E273AB99}" srcOrd="10" destOrd="0" presId="urn:microsoft.com/office/officeart/2005/8/layout/chevron2"/>
    <dgm:cxn modelId="{A69C97A9-ADDC-4DB6-B4F4-E186D41683E8}" type="presParOf" srcId="{F3AC5315-5411-4ACC-AA60-5E95E273AB99}" destId="{032F6597-65DD-48B2-967C-27867FC2C7D4}" srcOrd="0" destOrd="0" presId="urn:microsoft.com/office/officeart/2005/8/layout/chevron2"/>
    <dgm:cxn modelId="{2260D052-122F-4D15-8FD9-B4442B319E7B}" type="presParOf" srcId="{F3AC5315-5411-4ACC-AA60-5E95E273AB99}" destId="{17BB3A68-B954-44C2-83EC-72BD8E75135A}"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2E975-0B2F-4BD2-A475-3F15B0175D1A}">
      <dsp:nvSpPr>
        <dsp:cNvPr id="0" name=""/>
        <dsp:cNvSpPr/>
      </dsp:nvSpPr>
      <dsp:spPr>
        <a:xfrm>
          <a:off x="0" y="0"/>
          <a:ext cx="6400800" cy="89856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rgbClr val="1F497D">
                  <a:lumMod val="75000"/>
                </a:srgbClr>
              </a:solidFill>
              <a:latin typeface="Arial" panose="020B0604020202020204" pitchFamily="34" charset="0"/>
              <a:ea typeface="+mn-ea"/>
              <a:cs typeface="Arial" panose="020B0604020202020204" pitchFamily="34" charset="0"/>
            </a:rPr>
            <a:t>1. Overview of Vietnam Energy Sector</a:t>
          </a:r>
        </a:p>
      </dsp:txBody>
      <dsp:txXfrm>
        <a:off x="43864" y="43864"/>
        <a:ext cx="6313072" cy="810832"/>
      </dsp:txXfrm>
    </dsp:sp>
    <dsp:sp modelId="{63D4D58C-047E-4F96-A9F2-0FFCD8FAA72A}">
      <dsp:nvSpPr>
        <dsp:cNvPr id="0" name=""/>
        <dsp:cNvSpPr/>
      </dsp:nvSpPr>
      <dsp:spPr>
        <a:xfrm>
          <a:off x="0" y="1064319"/>
          <a:ext cx="6400800" cy="89856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tx2">
                  <a:lumMod val="75000"/>
                </a:schemeClr>
              </a:solidFill>
              <a:latin typeface="Arial" panose="020B0604020202020204" pitchFamily="34" charset="0"/>
              <a:cs typeface="Arial" panose="020B0604020202020204" pitchFamily="34" charset="0"/>
            </a:rPr>
            <a:t>2. Electricity Reform Roadmap</a:t>
          </a:r>
        </a:p>
      </dsp:txBody>
      <dsp:txXfrm>
        <a:off x="43864" y="1108183"/>
        <a:ext cx="6313072" cy="810832"/>
      </dsp:txXfrm>
    </dsp:sp>
    <dsp:sp modelId="{7AE52F51-EB5D-4806-8591-FFDD3DB1093A}">
      <dsp:nvSpPr>
        <dsp:cNvPr id="0" name=""/>
        <dsp:cNvSpPr/>
      </dsp:nvSpPr>
      <dsp:spPr>
        <a:xfrm>
          <a:off x="0" y="2101120"/>
          <a:ext cx="6400800" cy="89856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tx2">
                  <a:lumMod val="75000"/>
                </a:schemeClr>
              </a:solidFill>
              <a:latin typeface="Arial" panose="020B0604020202020204" pitchFamily="34" charset="0"/>
              <a:cs typeface="Arial" panose="020B0604020202020204" pitchFamily="34" charset="0"/>
            </a:rPr>
            <a:t>3. Power Market Design and Operation</a:t>
          </a:r>
        </a:p>
      </dsp:txBody>
      <dsp:txXfrm>
        <a:off x="43864" y="2144984"/>
        <a:ext cx="6313072" cy="810832"/>
      </dsp:txXfrm>
    </dsp:sp>
    <dsp:sp modelId="{DAFE109E-3E08-47EB-8E61-220BA5A85F97}">
      <dsp:nvSpPr>
        <dsp:cNvPr id="0" name=""/>
        <dsp:cNvSpPr/>
      </dsp:nvSpPr>
      <dsp:spPr>
        <a:xfrm>
          <a:off x="0" y="3137920"/>
          <a:ext cx="6400800" cy="89856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tx2">
                  <a:lumMod val="75000"/>
                </a:schemeClr>
              </a:solidFill>
              <a:latin typeface="Arial" panose="020B0604020202020204" pitchFamily="34" charset="0"/>
              <a:cs typeface="Arial" panose="020B0604020202020204" pitchFamily="34" charset="0"/>
            </a:rPr>
            <a:t>4. </a:t>
          </a:r>
          <a:r>
            <a:rPr lang="en-US" sz="2000" b="1" kern="1200" dirty="0">
              <a:solidFill>
                <a:schemeClr val="tx2">
                  <a:lumMod val="75000"/>
                </a:schemeClr>
              </a:solidFill>
              <a:latin typeface="Arial" panose="020B0604020202020204" pitchFamily="34" charset="0"/>
              <a:cs typeface="Arial" panose="020B0604020202020204" pitchFamily="34" charset="0"/>
            </a:rPr>
            <a:t>Lesson Learned</a:t>
          </a:r>
        </a:p>
      </dsp:txBody>
      <dsp:txXfrm>
        <a:off x="43864" y="3181784"/>
        <a:ext cx="6313072" cy="8108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48114-A3D5-44BD-A2B8-2DC103CFBB92}">
      <dsp:nvSpPr>
        <dsp:cNvPr id="0" name=""/>
        <dsp:cNvSpPr/>
      </dsp:nvSpPr>
      <dsp:spPr>
        <a:xfrm rot="5400000">
          <a:off x="-121183" y="130625"/>
          <a:ext cx="807892" cy="565524"/>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a:t>2004</a:t>
          </a:r>
        </a:p>
      </dsp:txBody>
      <dsp:txXfrm rot="-5400000">
        <a:off x="1" y="292203"/>
        <a:ext cx="565524" cy="242368"/>
      </dsp:txXfrm>
    </dsp:sp>
    <dsp:sp modelId="{AB9858DB-46CA-4FE0-A03A-E01FF105F752}">
      <dsp:nvSpPr>
        <dsp:cNvPr id="0" name=""/>
        <dsp:cNvSpPr/>
      </dsp:nvSpPr>
      <dsp:spPr>
        <a:xfrm rot="5400000">
          <a:off x="3944497" y="-3369530"/>
          <a:ext cx="525130" cy="7283075"/>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Electricity law passed by Parliament</a:t>
          </a:r>
        </a:p>
      </dsp:txBody>
      <dsp:txXfrm rot="-5400000">
        <a:off x="565525" y="35077"/>
        <a:ext cx="7257440" cy="473860"/>
      </dsp:txXfrm>
    </dsp:sp>
    <dsp:sp modelId="{CC9D9773-6EB4-42F3-97F7-3F9DB58045ED}">
      <dsp:nvSpPr>
        <dsp:cNvPr id="0" name=""/>
        <dsp:cNvSpPr/>
      </dsp:nvSpPr>
      <dsp:spPr>
        <a:xfrm rot="5400000">
          <a:off x="-121183" y="847714"/>
          <a:ext cx="807892" cy="565524"/>
        </a:xfrm>
        <a:prstGeom prst="chevron">
          <a:avLst/>
        </a:prstGeom>
        <a:solidFill>
          <a:schemeClr val="accent5">
            <a:hueOff val="-2596013"/>
            <a:satOff val="1385"/>
            <a:lumOff val="-6039"/>
            <a:alphaOff val="0"/>
          </a:schemeClr>
        </a:solidFill>
        <a:ln w="12700" cap="flat" cmpd="sng" algn="ctr">
          <a:solidFill>
            <a:schemeClr val="accent5">
              <a:hueOff val="-2596013"/>
              <a:satOff val="1385"/>
              <a:lumOff val="-603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a:t>2006</a:t>
          </a:r>
        </a:p>
      </dsp:txBody>
      <dsp:txXfrm rot="-5400000">
        <a:off x="1" y="1009292"/>
        <a:ext cx="565524" cy="242368"/>
      </dsp:txXfrm>
    </dsp:sp>
    <dsp:sp modelId="{BD384CFE-EF8A-458A-A2A8-6482F8D7BCF1}">
      <dsp:nvSpPr>
        <dsp:cNvPr id="0" name=""/>
        <dsp:cNvSpPr/>
      </dsp:nvSpPr>
      <dsp:spPr>
        <a:xfrm rot="5400000">
          <a:off x="3944497" y="-2652442"/>
          <a:ext cx="525130" cy="7283075"/>
        </a:xfrm>
        <a:prstGeom prst="round2SameRect">
          <a:avLst/>
        </a:prstGeom>
        <a:solidFill>
          <a:schemeClr val="lt1">
            <a:alpha val="90000"/>
            <a:hueOff val="0"/>
            <a:satOff val="0"/>
            <a:lumOff val="0"/>
            <a:alphaOff val="0"/>
          </a:schemeClr>
        </a:solidFill>
        <a:ln w="12700" cap="flat" cmpd="sng" algn="ctr">
          <a:solidFill>
            <a:schemeClr val="accent5">
              <a:hueOff val="-2596013"/>
              <a:satOff val="1385"/>
              <a:lumOff val="-603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Electricity Regulatory Authority of VN (Regulator) establishment</a:t>
          </a:r>
        </a:p>
        <a:p>
          <a:pPr marL="114300" lvl="1" indent="-114300" algn="l" defTabSz="666750">
            <a:lnSpc>
              <a:spcPct val="90000"/>
            </a:lnSpc>
            <a:spcBef>
              <a:spcPct val="0"/>
            </a:spcBef>
            <a:spcAft>
              <a:spcPct val="15000"/>
            </a:spcAft>
            <a:buChar char="•"/>
          </a:pPr>
          <a:r>
            <a:rPr lang="en-US" sz="1500" b="1" kern="1200" dirty="0"/>
            <a:t>Roadmap for electricity competitive market development issued by PM</a:t>
          </a:r>
        </a:p>
      </dsp:txBody>
      <dsp:txXfrm rot="-5400000">
        <a:off x="565525" y="752165"/>
        <a:ext cx="7257440" cy="473860"/>
      </dsp:txXfrm>
    </dsp:sp>
    <dsp:sp modelId="{D4966B21-E735-4C27-A06A-D4E5E2338DC5}">
      <dsp:nvSpPr>
        <dsp:cNvPr id="0" name=""/>
        <dsp:cNvSpPr/>
      </dsp:nvSpPr>
      <dsp:spPr>
        <a:xfrm rot="5400000">
          <a:off x="-121183" y="1564802"/>
          <a:ext cx="807892" cy="565524"/>
        </a:xfrm>
        <a:prstGeom prst="chevron">
          <a:avLst/>
        </a:prstGeom>
        <a:solidFill>
          <a:schemeClr val="accent5">
            <a:hueOff val="-5192025"/>
            <a:satOff val="2770"/>
            <a:lumOff val="-12078"/>
            <a:alphaOff val="0"/>
          </a:schemeClr>
        </a:solidFill>
        <a:ln w="12700" cap="flat" cmpd="sng" algn="ctr">
          <a:solidFill>
            <a:schemeClr val="accent5">
              <a:hueOff val="-5192025"/>
              <a:satOff val="2770"/>
              <a:lumOff val="-1207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2008</a:t>
          </a:r>
        </a:p>
      </dsp:txBody>
      <dsp:txXfrm rot="-5400000">
        <a:off x="1" y="1726380"/>
        <a:ext cx="565524" cy="242368"/>
      </dsp:txXfrm>
    </dsp:sp>
    <dsp:sp modelId="{6AE2D53F-192F-408D-9BD5-D6697318C4AC}">
      <dsp:nvSpPr>
        <dsp:cNvPr id="0" name=""/>
        <dsp:cNvSpPr/>
      </dsp:nvSpPr>
      <dsp:spPr>
        <a:xfrm rot="5400000">
          <a:off x="3944497" y="-1935353"/>
          <a:ext cx="525130" cy="7283075"/>
        </a:xfrm>
        <a:prstGeom prst="round2SameRect">
          <a:avLst/>
        </a:prstGeom>
        <a:solidFill>
          <a:schemeClr val="lt1">
            <a:alpha val="90000"/>
            <a:hueOff val="0"/>
            <a:satOff val="0"/>
            <a:lumOff val="0"/>
            <a:alphaOff val="0"/>
          </a:schemeClr>
        </a:solidFill>
        <a:ln w="12700" cap="flat" cmpd="sng" algn="ctr">
          <a:solidFill>
            <a:schemeClr val="accent5">
              <a:hueOff val="-5192025"/>
              <a:satOff val="2770"/>
              <a:lumOff val="-1207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National Power Transmission Corporation  (NPT) establishment</a:t>
          </a:r>
        </a:p>
      </dsp:txBody>
      <dsp:txXfrm rot="-5400000">
        <a:off x="565525" y="1469254"/>
        <a:ext cx="7257440" cy="473860"/>
      </dsp:txXfrm>
    </dsp:sp>
    <dsp:sp modelId="{E22808C2-2D05-4905-B694-2A32FA0F1A53}">
      <dsp:nvSpPr>
        <dsp:cNvPr id="0" name=""/>
        <dsp:cNvSpPr/>
      </dsp:nvSpPr>
      <dsp:spPr>
        <a:xfrm rot="5400000">
          <a:off x="-121183" y="2442517"/>
          <a:ext cx="807892" cy="565524"/>
        </a:xfrm>
        <a:prstGeom prst="chevron">
          <a:avLst/>
        </a:prstGeom>
        <a:solidFill>
          <a:schemeClr val="accent5">
            <a:hueOff val="-7788038"/>
            <a:satOff val="4156"/>
            <a:lumOff val="-18118"/>
            <a:alphaOff val="0"/>
          </a:schemeClr>
        </a:solidFill>
        <a:ln w="12700" cap="flat" cmpd="sng" algn="ctr">
          <a:solidFill>
            <a:schemeClr val="accent5">
              <a:hueOff val="-7788038"/>
              <a:satOff val="4156"/>
              <a:lumOff val="-1811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a:t>2009</a:t>
          </a:r>
        </a:p>
      </dsp:txBody>
      <dsp:txXfrm rot="-5400000">
        <a:off x="1" y="2604095"/>
        <a:ext cx="565524" cy="242368"/>
      </dsp:txXfrm>
    </dsp:sp>
    <dsp:sp modelId="{E8B416CB-A8F1-497A-845B-6052EEC7CA90}">
      <dsp:nvSpPr>
        <dsp:cNvPr id="0" name=""/>
        <dsp:cNvSpPr/>
      </dsp:nvSpPr>
      <dsp:spPr>
        <a:xfrm rot="5400000">
          <a:off x="3783870" y="-1010292"/>
          <a:ext cx="846383" cy="7283075"/>
        </a:xfrm>
        <a:prstGeom prst="round2SameRect">
          <a:avLst/>
        </a:prstGeom>
        <a:solidFill>
          <a:schemeClr val="lt1">
            <a:alpha val="90000"/>
            <a:hueOff val="0"/>
            <a:satOff val="0"/>
            <a:lumOff val="0"/>
            <a:alphaOff val="0"/>
          </a:schemeClr>
        </a:solidFill>
        <a:ln w="12700" cap="flat" cmpd="sng" algn="ctr">
          <a:solidFill>
            <a:schemeClr val="accent5">
              <a:hueOff val="-7788038"/>
              <a:satOff val="4156"/>
              <a:lumOff val="-1811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Competitive generation market design approval, Mechanism for </a:t>
          </a:r>
          <a:r>
            <a:rPr lang="en-US" sz="1500" b="1" kern="1200"/>
            <a:t>adjustment of market </a:t>
          </a:r>
          <a:r>
            <a:rPr lang="en-US" sz="1500" b="1" kern="1200" dirty="0"/>
            <a:t>retail tariff </a:t>
          </a:r>
          <a:r>
            <a:rPr lang="en-US" sz="1500" b="1" kern="1200" dirty="0" err="1"/>
            <a:t>isued</a:t>
          </a:r>
          <a:endParaRPr lang="en-US" sz="1500" b="1" kern="1200" dirty="0"/>
        </a:p>
        <a:p>
          <a:pPr marL="114300" lvl="1" indent="-114300" algn="l" defTabSz="666750">
            <a:lnSpc>
              <a:spcPct val="90000"/>
            </a:lnSpc>
            <a:spcBef>
              <a:spcPct val="0"/>
            </a:spcBef>
            <a:spcAft>
              <a:spcPct val="15000"/>
            </a:spcAft>
            <a:buChar char="•"/>
          </a:pPr>
          <a:r>
            <a:rPr lang="en-US" sz="1500" b="1" kern="1200" dirty="0"/>
            <a:t>EVN is </a:t>
          </a:r>
          <a:r>
            <a:rPr lang="en-US" sz="1500" b="1" kern="1200" dirty="0" err="1"/>
            <a:t>asigned</a:t>
          </a:r>
          <a:r>
            <a:rPr lang="en-US" sz="1500" b="1" kern="1200" dirty="0"/>
            <a:t> to be the single buyer for generation power market </a:t>
          </a:r>
        </a:p>
      </dsp:txBody>
      <dsp:txXfrm rot="-5400000">
        <a:off x="565525" y="2249370"/>
        <a:ext cx="7241758" cy="763749"/>
      </dsp:txXfrm>
    </dsp:sp>
    <dsp:sp modelId="{D9C2410C-1543-4FC9-9D42-D931388791CF}">
      <dsp:nvSpPr>
        <dsp:cNvPr id="0" name=""/>
        <dsp:cNvSpPr/>
      </dsp:nvSpPr>
      <dsp:spPr>
        <a:xfrm rot="5400000">
          <a:off x="-121183" y="3159606"/>
          <a:ext cx="807892" cy="565524"/>
        </a:xfrm>
        <a:prstGeom prst="chevron">
          <a:avLst/>
        </a:prstGeom>
        <a:solidFill>
          <a:schemeClr val="accent5">
            <a:hueOff val="-10384050"/>
            <a:satOff val="5541"/>
            <a:lumOff val="-24157"/>
            <a:alphaOff val="0"/>
          </a:schemeClr>
        </a:solidFill>
        <a:ln w="12700" cap="flat" cmpd="sng" algn="ctr">
          <a:solidFill>
            <a:schemeClr val="accent5">
              <a:hueOff val="-10384050"/>
              <a:satOff val="5541"/>
              <a:lumOff val="-24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2012</a:t>
          </a:r>
        </a:p>
      </dsp:txBody>
      <dsp:txXfrm rot="-5400000">
        <a:off x="1" y="3321184"/>
        <a:ext cx="565524" cy="242368"/>
      </dsp:txXfrm>
    </dsp:sp>
    <dsp:sp modelId="{7C2A53CB-E72E-4671-A523-1F2A31AD00CD}">
      <dsp:nvSpPr>
        <dsp:cNvPr id="0" name=""/>
        <dsp:cNvSpPr/>
      </dsp:nvSpPr>
      <dsp:spPr>
        <a:xfrm rot="5400000">
          <a:off x="3912378" y="-247544"/>
          <a:ext cx="525130" cy="7283075"/>
        </a:xfrm>
        <a:prstGeom prst="round2SameRect">
          <a:avLst/>
        </a:prstGeom>
        <a:solidFill>
          <a:schemeClr val="lt1">
            <a:alpha val="90000"/>
            <a:hueOff val="0"/>
            <a:satOff val="0"/>
            <a:lumOff val="0"/>
            <a:alphaOff val="0"/>
          </a:schemeClr>
        </a:solidFill>
        <a:ln w="12700" cap="flat" cmpd="sng" algn="ctr">
          <a:solidFill>
            <a:schemeClr val="accent5">
              <a:hueOff val="-10384050"/>
              <a:satOff val="5541"/>
              <a:lumOff val="-2415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Establishment of 3 </a:t>
          </a:r>
          <a:r>
            <a:rPr lang="en-US" sz="1500" b="1" kern="1200" dirty="0" err="1"/>
            <a:t>Gencos</a:t>
          </a:r>
          <a:endParaRPr lang="en-US" sz="1500" b="1" kern="1200" dirty="0"/>
        </a:p>
        <a:p>
          <a:pPr marL="114300" lvl="1" indent="-114300" algn="l" defTabSz="666750">
            <a:lnSpc>
              <a:spcPct val="90000"/>
            </a:lnSpc>
            <a:spcBef>
              <a:spcPct val="0"/>
            </a:spcBef>
            <a:spcAft>
              <a:spcPct val="15000"/>
            </a:spcAft>
            <a:buChar char="•"/>
          </a:pPr>
          <a:r>
            <a:rPr lang="en-US" sz="1500" b="1" kern="1200" dirty="0"/>
            <a:t>Competitive generation market officially in operation</a:t>
          </a:r>
        </a:p>
      </dsp:txBody>
      <dsp:txXfrm rot="-5400000">
        <a:off x="533406" y="3157063"/>
        <a:ext cx="7257440" cy="473860"/>
      </dsp:txXfrm>
    </dsp:sp>
    <dsp:sp modelId="{032F6597-65DD-48B2-967C-27867FC2C7D4}">
      <dsp:nvSpPr>
        <dsp:cNvPr id="0" name=""/>
        <dsp:cNvSpPr/>
      </dsp:nvSpPr>
      <dsp:spPr>
        <a:xfrm rot="5400000">
          <a:off x="-121183" y="4069839"/>
          <a:ext cx="807892" cy="565524"/>
        </a:xfrm>
        <a:prstGeom prst="chevron">
          <a:avLst/>
        </a:prstGeom>
        <a:solidFill>
          <a:schemeClr val="accent5">
            <a:hueOff val="-12980063"/>
            <a:satOff val="6926"/>
            <a:lumOff val="-30196"/>
            <a:alphaOff val="0"/>
          </a:schemeClr>
        </a:solidFill>
        <a:ln w="12700" cap="flat" cmpd="sng" algn="ctr">
          <a:solidFill>
            <a:schemeClr val="accent5">
              <a:hueOff val="-12980063"/>
              <a:satOff val="6926"/>
              <a:lumOff val="-3019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2016- 2020</a:t>
          </a:r>
        </a:p>
      </dsp:txBody>
      <dsp:txXfrm rot="-5400000">
        <a:off x="1" y="4231417"/>
        <a:ext cx="565524" cy="242368"/>
      </dsp:txXfrm>
    </dsp:sp>
    <dsp:sp modelId="{17BB3A68-B954-44C2-83EC-72BD8E75135A}">
      <dsp:nvSpPr>
        <dsp:cNvPr id="0" name=""/>
        <dsp:cNvSpPr/>
      </dsp:nvSpPr>
      <dsp:spPr>
        <a:xfrm rot="5400000">
          <a:off x="3751214" y="569821"/>
          <a:ext cx="911695" cy="7283075"/>
        </a:xfrm>
        <a:prstGeom prst="round2SameRect">
          <a:avLst/>
        </a:prstGeom>
        <a:solidFill>
          <a:schemeClr val="lt1">
            <a:alpha val="90000"/>
            <a:hueOff val="0"/>
            <a:satOff val="0"/>
            <a:lumOff val="0"/>
            <a:alphaOff val="0"/>
          </a:schemeClr>
        </a:solidFill>
        <a:ln w="12700" cap="flat" cmpd="sng" algn="ctr">
          <a:solidFill>
            <a:schemeClr val="accent5">
              <a:hueOff val="-12980063"/>
              <a:satOff val="6926"/>
              <a:lumOff val="-3019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Starting </a:t>
          </a:r>
          <a:r>
            <a:rPr lang="en-US" sz="1500" b="1" kern="1200" dirty="0" err="1"/>
            <a:t>Equitization</a:t>
          </a:r>
          <a:r>
            <a:rPr lang="en-US" sz="1500" b="1" kern="1200" dirty="0"/>
            <a:t> process (</a:t>
          </a:r>
          <a:r>
            <a:rPr lang="en-US" sz="1500" b="1" kern="1200" dirty="0" err="1"/>
            <a:t>Genco</a:t>
          </a:r>
          <a:r>
            <a:rPr lang="en-US" sz="1500" b="1" kern="1200" dirty="0"/>
            <a:t> 3 is equitized in 2017)</a:t>
          </a:r>
        </a:p>
        <a:p>
          <a:pPr marL="114300" lvl="1" indent="-114300" algn="l" defTabSz="666750">
            <a:lnSpc>
              <a:spcPct val="90000"/>
            </a:lnSpc>
            <a:spcBef>
              <a:spcPct val="0"/>
            </a:spcBef>
            <a:spcAft>
              <a:spcPct val="15000"/>
            </a:spcAft>
            <a:buChar char="•"/>
          </a:pPr>
          <a:r>
            <a:rPr lang="en-US" sz="1500" b="1" kern="1200" dirty="0"/>
            <a:t>Network operation and retail in power distribution companies are separated</a:t>
          </a:r>
        </a:p>
        <a:p>
          <a:pPr marL="114300" lvl="1" indent="-114300" algn="l" defTabSz="666750">
            <a:lnSpc>
              <a:spcPct val="90000"/>
            </a:lnSpc>
            <a:spcBef>
              <a:spcPct val="0"/>
            </a:spcBef>
            <a:spcAft>
              <a:spcPct val="15000"/>
            </a:spcAft>
            <a:buChar char="•"/>
          </a:pPr>
          <a:r>
            <a:rPr lang="en-US" sz="1500" b="1" kern="1200" dirty="0"/>
            <a:t> Distribution companies become buyers in wholesale power market</a:t>
          </a:r>
        </a:p>
      </dsp:txBody>
      <dsp:txXfrm rot="-5400000">
        <a:off x="565525" y="3800016"/>
        <a:ext cx="7238570" cy="82268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938" cy="4964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Calibri" panose="020F0502020204030204" pitchFamily="34" charset="0"/>
              </a:defRPr>
            </a:lvl1pPr>
          </a:lstStyle>
          <a:p>
            <a:endParaRPr lang="en-US"/>
          </a:p>
        </p:txBody>
      </p:sp>
      <p:sp>
        <p:nvSpPr>
          <p:cNvPr id="54275" name="Rectangle 3"/>
          <p:cNvSpPr>
            <a:spLocks noGrp="1" noChangeArrowheads="1"/>
          </p:cNvSpPr>
          <p:nvPr>
            <p:ph type="dt" sz="quarter" idx="1"/>
          </p:nvPr>
        </p:nvSpPr>
        <p:spPr bwMode="auto">
          <a:xfrm>
            <a:off x="3777607" y="0"/>
            <a:ext cx="2889938" cy="4964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fld id="{E0FC00B6-7807-4A62-94A3-182FF490A710}" type="datetime1">
              <a:rPr lang="en-US"/>
              <a:pPr/>
              <a:t>10/30/2018</a:t>
            </a:fld>
            <a:endParaRPr lang="en-US"/>
          </a:p>
        </p:txBody>
      </p:sp>
      <p:sp>
        <p:nvSpPr>
          <p:cNvPr id="54276" name="Rectangle 4"/>
          <p:cNvSpPr>
            <a:spLocks noGrp="1" noChangeArrowheads="1"/>
          </p:cNvSpPr>
          <p:nvPr>
            <p:ph type="ftr" sz="quarter" idx="2"/>
          </p:nvPr>
        </p:nvSpPr>
        <p:spPr bwMode="auto">
          <a:xfrm>
            <a:off x="0" y="9430091"/>
            <a:ext cx="2889938" cy="4964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Calibri" panose="020F0502020204030204" pitchFamily="34" charset="0"/>
              </a:defRPr>
            </a:lvl1pPr>
          </a:lstStyle>
          <a:p>
            <a:endParaRPr lang="en-US"/>
          </a:p>
        </p:txBody>
      </p:sp>
      <p:sp>
        <p:nvSpPr>
          <p:cNvPr id="54277" name="Rectangle 5"/>
          <p:cNvSpPr>
            <a:spLocks noGrp="1" noChangeArrowheads="1"/>
          </p:cNvSpPr>
          <p:nvPr>
            <p:ph type="sldNum" sz="quarter" idx="3"/>
          </p:nvPr>
        </p:nvSpPr>
        <p:spPr bwMode="auto">
          <a:xfrm>
            <a:off x="3777607" y="9430091"/>
            <a:ext cx="2889938" cy="4964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82D13FEA-A0FC-450B-8D36-B43BFD8BAF22}" type="slidenum">
              <a:rPr lang="en-US"/>
              <a:pPr/>
              <a:t>‹#›</a:t>
            </a:fld>
            <a:endParaRPr lang="en-US"/>
          </a:p>
        </p:txBody>
      </p:sp>
    </p:spTree>
    <p:extLst>
      <p:ext uri="{BB962C8B-B14F-4D97-AF65-F5344CB8AC3E}">
        <p14:creationId xmlns:p14="http://schemas.microsoft.com/office/powerpoint/2010/main" val="31454702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anose="020F0502020204030204" pitchFamily="34" charset="0"/>
              </a:defRPr>
            </a:lvl1pPr>
          </a:lstStyle>
          <a:p>
            <a:endParaRPr lang="en-US"/>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D10BED0D-B12E-4911-A2DA-525F651415D3}" type="datetime1">
              <a:rPr lang="en-US"/>
              <a:pPr>
                <a:defRPr/>
              </a:pPr>
              <a:t>10/30/2018</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30091"/>
            <a:ext cx="2889938" cy="496411"/>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anose="020F0502020204030204" pitchFamily="34" charset="0"/>
              </a:defRPr>
            </a:lvl1pPr>
          </a:lstStyle>
          <a:p>
            <a:endParaRPr lang="en-US"/>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47979C2B-2E2A-4C0F-89DF-21AB351FF382}" type="slidenum">
              <a:rPr lang="en-US"/>
              <a:pPr/>
              <a:t>‹#›</a:t>
            </a:fld>
            <a:endParaRPr lang="en-US"/>
          </a:p>
        </p:txBody>
      </p:sp>
    </p:spTree>
    <p:extLst>
      <p:ext uri="{BB962C8B-B14F-4D97-AF65-F5344CB8AC3E}">
        <p14:creationId xmlns:p14="http://schemas.microsoft.com/office/powerpoint/2010/main" val="15343650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FBFF366C-C7CF-42F9-860E-E1FD26CBB425}" type="slidenum">
              <a:rPr lang="en-US"/>
              <a:pPr/>
              <a:t>1</a:t>
            </a:fld>
            <a:endParaRPr lang="en-US" dirty="0"/>
          </a:p>
        </p:txBody>
      </p:sp>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z="1100" dirty="0">
              <a:solidFill>
                <a:srgbClr val="FF0000"/>
              </a:solidFill>
            </a:endParaRPr>
          </a:p>
        </p:txBody>
      </p:sp>
      <p:sp>
        <p:nvSpPr>
          <p:cNvPr id="15363"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06095F82-E65C-4DD8-A478-FAABB6B9DA2B}" type="slidenum">
              <a:rPr lang="en-US" sz="1200"/>
              <a:pPr algn="r" eaLnBrk="1" hangingPunct="1"/>
              <a:t>1</a:t>
            </a:fld>
            <a:endParaRPr lang="en-US" sz="1200" dirty="0"/>
          </a:p>
        </p:txBody>
      </p:sp>
    </p:spTree>
    <p:extLst>
      <p:ext uri="{BB962C8B-B14F-4D97-AF65-F5344CB8AC3E}">
        <p14:creationId xmlns:p14="http://schemas.microsoft.com/office/powerpoint/2010/main" val="1667640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10</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10</a:t>
            </a:fld>
            <a:endParaRPr lang="en-US" sz="1200" dirty="0"/>
          </a:p>
        </p:txBody>
      </p:sp>
    </p:spTree>
    <p:extLst>
      <p:ext uri="{BB962C8B-B14F-4D97-AF65-F5344CB8AC3E}">
        <p14:creationId xmlns:p14="http://schemas.microsoft.com/office/powerpoint/2010/main" val="3024308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11</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11</a:t>
            </a:fld>
            <a:endParaRPr lang="en-US" sz="1200" dirty="0"/>
          </a:p>
        </p:txBody>
      </p:sp>
    </p:spTree>
    <p:extLst>
      <p:ext uri="{BB962C8B-B14F-4D97-AF65-F5344CB8AC3E}">
        <p14:creationId xmlns:p14="http://schemas.microsoft.com/office/powerpoint/2010/main" val="3024308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12</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12</a:t>
            </a:fld>
            <a:endParaRPr lang="en-US" sz="1200" dirty="0"/>
          </a:p>
        </p:txBody>
      </p:sp>
    </p:spTree>
    <p:extLst>
      <p:ext uri="{BB962C8B-B14F-4D97-AF65-F5344CB8AC3E}">
        <p14:creationId xmlns:p14="http://schemas.microsoft.com/office/powerpoint/2010/main" val="3024308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13</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13</a:t>
            </a:fld>
            <a:endParaRPr lang="en-US" sz="1200" dirty="0"/>
          </a:p>
        </p:txBody>
      </p:sp>
    </p:spTree>
    <p:extLst>
      <p:ext uri="{BB962C8B-B14F-4D97-AF65-F5344CB8AC3E}">
        <p14:creationId xmlns:p14="http://schemas.microsoft.com/office/powerpoint/2010/main" val="3024308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14</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14</a:t>
            </a:fld>
            <a:endParaRPr lang="en-US" sz="1200" dirty="0"/>
          </a:p>
        </p:txBody>
      </p:sp>
    </p:spTree>
    <p:extLst>
      <p:ext uri="{BB962C8B-B14F-4D97-AF65-F5344CB8AC3E}">
        <p14:creationId xmlns:p14="http://schemas.microsoft.com/office/powerpoint/2010/main" val="1069102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15</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15</a:t>
            </a:fld>
            <a:endParaRPr lang="en-US" sz="1200" dirty="0"/>
          </a:p>
        </p:txBody>
      </p:sp>
    </p:spTree>
    <p:extLst>
      <p:ext uri="{BB962C8B-B14F-4D97-AF65-F5344CB8AC3E}">
        <p14:creationId xmlns:p14="http://schemas.microsoft.com/office/powerpoint/2010/main" val="1319860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16</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16</a:t>
            </a:fld>
            <a:endParaRPr lang="en-US" sz="1200" dirty="0"/>
          </a:p>
        </p:txBody>
      </p:sp>
    </p:spTree>
    <p:extLst>
      <p:ext uri="{BB962C8B-B14F-4D97-AF65-F5344CB8AC3E}">
        <p14:creationId xmlns:p14="http://schemas.microsoft.com/office/powerpoint/2010/main" val="3510136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17</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17</a:t>
            </a:fld>
            <a:endParaRPr lang="en-US" sz="1200" dirty="0"/>
          </a:p>
        </p:txBody>
      </p:sp>
    </p:spTree>
    <p:extLst>
      <p:ext uri="{BB962C8B-B14F-4D97-AF65-F5344CB8AC3E}">
        <p14:creationId xmlns:p14="http://schemas.microsoft.com/office/powerpoint/2010/main" val="3615920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18</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18</a:t>
            </a:fld>
            <a:endParaRPr lang="en-US" sz="1200" dirty="0"/>
          </a:p>
        </p:txBody>
      </p:sp>
    </p:spTree>
    <p:extLst>
      <p:ext uri="{BB962C8B-B14F-4D97-AF65-F5344CB8AC3E}">
        <p14:creationId xmlns:p14="http://schemas.microsoft.com/office/powerpoint/2010/main" val="2072534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19</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19</a:t>
            </a:fld>
            <a:endParaRPr lang="en-US" sz="1200" dirty="0"/>
          </a:p>
        </p:txBody>
      </p:sp>
    </p:spTree>
    <p:extLst>
      <p:ext uri="{BB962C8B-B14F-4D97-AF65-F5344CB8AC3E}">
        <p14:creationId xmlns:p14="http://schemas.microsoft.com/office/powerpoint/2010/main" val="997754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2</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2</a:t>
            </a:fld>
            <a:endParaRPr lang="en-US" sz="1200" dirty="0"/>
          </a:p>
        </p:txBody>
      </p:sp>
    </p:spTree>
    <p:extLst>
      <p:ext uri="{BB962C8B-B14F-4D97-AF65-F5344CB8AC3E}">
        <p14:creationId xmlns:p14="http://schemas.microsoft.com/office/powerpoint/2010/main" val="16013718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20</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20</a:t>
            </a:fld>
            <a:endParaRPr lang="en-US" sz="1200" dirty="0"/>
          </a:p>
        </p:txBody>
      </p:sp>
    </p:spTree>
    <p:extLst>
      <p:ext uri="{BB962C8B-B14F-4D97-AF65-F5344CB8AC3E}">
        <p14:creationId xmlns:p14="http://schemas.microsoft.com/office/powerpoint/2010/main" val="1484893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3</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3</a:t>
            </a:fld>
            <a:endParaRPr lang="en-US" sz="1200" dirty="0"/>
          </a:p>
        </p:txBody>
      </p:sp>
    </p:spTree>
    <p:extLst>
      <p:ext uri="{BB962C8B-B14F-4D97-AF65-F5344CB8AC3E}">
        <p14:creationId xmlns:p14="http://schemas.microsoft.com/office/powerpoint/2010/main" val="2437880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4</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4</a:t>
            </a:fld>
            <a:endParaRPr lang="en-US" sz="1200" dirty="0"/>
          </a:p>
        </p:txBody>
      </p:sp>
    </p:spTree>
    <p:extLst>
      <p:ext uri="{BB962C8B-B14F-4D97-AF65-F5344CB8AC3E}">
        <p14:creationId xmlns:p14="http://schemas.microsoft.com/office/powerpoint/2010/main" val="125569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5</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5</a:t>
            </a:fld>
            <a:endParaRPr lang="en-US" sz="1200" dirty="0"/>
          </a:p>
        </p:txBody>
      </p:sp>
    </p:spTree>
    <p:extLst>
      <p:ext uri="{BB962C8B-B14F-4D97-AF65-F5344CB8AC3E}">
        <p14:creationId xmlns:p14="http://schemas.microsoft.com/office/powerpoint/2010/main" val="3967415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6</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6</a:t>
            </a:fld>
            <a:endParaRPr lang="en-US" sz="1200" dirty="0"/>
          </a:p>
        </p:txBody>
      </p:sp>
    </p:spTree>
    <p:extLst>
      <p:ext uri="{BB962C8B-B14F-4D97-AF65-F5344CB8AC3E}">
        <p14:creationId xmlns:p14="http://schemas.microsoft.com/office/powerpoint/2010/main" val="3967415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7</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7</a:t>
            </a:fld>
            <a:endParaRPr lang="en-US" sz="1200" dirty="0"/>
          </a:p>
        </p:txBody>
      </p:sp>
    </p:spTree>
    <p:extLst>
      <p:ext uri="{BB962C8B-B14F-4D97-AF65-F5344CB8AC3E}">
        <p14:creationId xmlns:p14="http://schemas.microsoft.com/office/powerpoint/2010/main" val="536160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8</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8</a:t>
            </a:fld>
            <a:endParaRPr lang="en-US" sz="1200" dirty="0"/>
          </a:p>
        </p:txBody>
      </p:sp>
    </p:spTree>
    <p:extLst>
      <p:ext uri="{BB962C8B-B14F-4D97-AF65-F5344CB8AC3E}">
        <p14:creationId xmlns:p14="http://schemas.microsoft.com/office/powerpoint/2010/main" val="3024308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5"/>
          </p:nvPr>
        </p:nvSpPr>
        <p:spPr/>
        <p:txBody>
          <a:bodyPr/>
          <a:lstStyle/>
          <a:p>
            <a:fld id="{A0A4AE8B-34BA-4E90-9427-314E7BD8B148}" type="slidenum">
              <a:rPr lang="en-US"/>
              <a:pPr/>
              <a:t>9</a:t>
            </a:fld>
            <a:endParaRPr lang="en-US" dirty="0"/>
          </a:p>
        </p:txBody>
      </p:sp>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solidFill>
                <a:srgbClr val="FF0000"/>
              </a:solidFill>
            </a:endParaRPr>
          </a:p>
        </p:txBody>
      </p:sp>
      <p:sp>
        <p:nvSpPr>
          <p:cNvPr id="19459" name="Slide Number Placeholder 3"/>
          <p:cNvSpPr txBox="1">
            <a:spLocks noGrp="1"/>
          </p:cNvSpPr>
          <p:nvPr/>
        </p:nvSpPr>
        <p:spPr bwMode="auto">
          <a:xfrm>
            <a:off x="3777607" y="9430091"/>
            <a:ext cx="2889938"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fld id="{5C063B69-F053-4E97-91E3-A17CF50D6B11}" type="slidenum">
              <a:rPr lang="en-US" sz="1200"/>
              <a:pPr algn="r" eaLnBrk="1" hangingPunct="1"/>
              <a:t>9</a:t>
            </a:fld>
            <a:endParaRPr lang="en-US" sz="1200" dirty="0"/>
          </a:p>
        </p:txBody>
      </p:sp>
    </p:spTree>
    <p:extLst>
      <p:ext uri="{BB962C8B-B14F-4D97-AF65-F5344CB8AC3E}">
        <p14:creationId xmlns:p14="http://schemas.microsoft.com/office/powerpoint/2010/main" val="1499235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C1F921F-522A-4B8E-A26A-FFE2394E5770}" type="datetime1">
              <a:rPr lang="en-US" smtClean="0"/>
              <a:t>10/30/2018</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66DF1C7-5880-4C77-86E2-E76F48665D3A}" type="slidenum">
              <a:rPr lang="en-US"/>
              <a:pPr/>
              <a:t>‹#›</a:t>
            </a:fld>
            <a:endParaRPr lang="en-US"/>
          </a:p>
        </p:txBody>
      </p:sp>
    </p:spTree>
    <p:extLst>
      <p:ext uri="{BB962C8B-B14F-4D97-AF65-F5344CB8AC3E}">
        <p14:creationId xmlns:p14="http://schemas.microsoft.com/office/powerpoint/2010/main" val="1122560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EBD191-E422-4E92-9603-4E4C13D26DE3}" type="datetime1">
              <a:rPr lang="en-US" smtClean="0"/>
              <a:t>10/30/2018</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D56DC2-0214-4472-8AE0-0F7CDB005473}" type="slidenum">
              <a:rPr lang="en-US"/>
              <a:pPr/>
              <a:t>‹#›</a:t>
            </a:fld>
            <a:endParaRPr lang="en-US"/>
          </a:p>
        </p:txBody>
      </p:sp>
    </p:spTree>
    <p:extLst>
      <p:ext uri="{BB962C8B-B14F-4D97-AF65-F5344CB8AC3E}">
        <p14:creationId xmlns:p14="http://schemas.microsoft.com/office/powerpoint/2010/main" val="1032016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852CF43-4DBD-4DDE-835A-719FF3D279EB}" type="datetime1">
              <a:rPr lang="en-US" smtClean="0"/>
              <a:t>10/30/2018</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F053333-5AD5-4F61-B7D8-5470830029B6}" type="slidenum">
              <a:rPr lang="en-US"/>
              <a:pPr/>
              <a:t>‹#›</a:t>
            </a:fld>
            <a:endParaRPr lang="en-US"/>
          </a:p>
        </p:txBody>
      </p:sp>
    </p:spTree>
    <p:extLst>
      <p:ext uri="{BB962C8B-B14F-4D97-AF65-F5344CB8AC3E}">
        <p14:creationId xmlns:p14="http://schemas.microsoft.com/office/powerpoint/2010/main" val="335779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4F54F57-D2C8-4B66-BF58-03D4493BC793}" type="datetime1">
              <a:rPr lang="en-US" smtClean="0"/>
              <a:t>10/30/2018</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0DDEE67-EF2F-4510-AE6E-B430F51FB458}" type="slidenum">
              <a:rPr lang="en-US"/>
              <a:pPr/>
              <a:t>‹#›</a:t>
            </a:fld>
            <a:endParaRPr lang="en-US"/>
          </a:p>
        </p:txBody>
      </p:sp>
    </p:spTree>
    <p:extLst>
      <p:ext uri="{BB962C8B-B14F-4D97-AF65-F5344CB8AC3E}">
        <p14:creationId xmlns:p14="http://schemas.microsoft.com/office/powerpoint/2010/main" val="2134591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B508D89-9B78-4747-8462-615CAA07AA77}" type="datetime1">
              <a:rPr lang="en-US" smtClean="0"/>
              <a:t>10/30/2018</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02F1FC-6B1E-48F4-B318-2C705E6DA320}" type="slidenum">
              <a:rPr lang="en-US"/>
              <a:pPr/>
              <a:t>‹#›</a:t>
            </a:fld>
            <a:endParaRPr lang="en-US"/>
          </a:p>
        </p:txBody>
      </p:sp>
    </p:spTree>
    <p:extLst>
      <p:ext uri="{BB962C8B-B14F-4D97-AF65-F5344CB8AC3E}">
        <p14:creationId xmlns:p14="http://schemas.microsoft.com/office/powerpoint/2010/main" val="3361595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fld id="{9E6F7171-B31D-4E1F-8600-41847E2ADC03}" type="datetime1">
              <a:rPr lang="en-US" smtClean="0"/>
              <a:t>10/30/2018</a:t>
            </a:fld>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1A2694C-3EDE-427B-9FE7-23457EFDFA8D}" type="slidenum">
              <a:rPr lang="en-US"/>
              <a:pPr/>
              <a:t>‹#›</a:t>
            </a:fld>
            <a:endParaRPr lang="en-US"/>
          </a:p>
        </p:txBody>
      </p:sp>
    </p:spTree>
    <p:extLst>
      <p:ext uri="{BB962C8B-B14F-4D97-AF65-F5344CB8AC3E}">
        <p14:creationId xmlns:p14="http://schemas.microsoft.com/office/powerpoint/2010/main" val="2562631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fld id="{427B8CE5-3019-4ED6-8634-863E23FF08D1}" type="datetime1">
              <a:rPr lang="en-US" smtClean="0"/>
              <a:t>10/30/2018</a:t>
            </a:fld>
            <a:endParaRPr lang="en-US" dirty="0"/>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14D55DB-07C7-4B6D-8146-88FB5AE901BA}" type="slidenum">
              <a:rPr lang="en-US"/>
              <a:pPr/>
              <a:t>‹#›</a:t>
            </a:fld>
            <a:endParaRPr lang="en-US"/>
          </a:p>
        </p:txBody>
      </p:sp>
    </p:spTree>
    <p:extLst>
      <p:ext uri="{BB962C8B-B14F-4D97-AF65-F5344CB8AC3E}">
        <p14:creationId xmlns:p14="http://schemas.microsoft.com/office/powerpoint/2010/main" val="778083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fld id="{1A240024-C9CD-4A71-A8FE-C1236FE8297B}" type="datetime1">
              <a:rPr lang="en-US" smtClean="0"/>
              <a:t>10/30/2018</a:t>
            </a:fld>
            <a:endParaRPr lang="en-US" dirty="0"/>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491F7A8-BB76-4348-B233-16F0F5259E7A}" type="slidenum">
              <a:rPr lang="en-US"/>
              <a:pPr/>
              <a:t>‹#›</a:t>
            </a:fld>
            <a:endParaRPr lang="en-US"/>
          </a:p>
        </p:txBody>
      </p:sp>
    </p:spTree>
    <p:extLst>
      <p:ext uri="{BB962C8B-B14F-4D97-AF65-F5344CB8AC3E}">
        <p14:creationId xmlns:p14="http://schemas.microsoft.com/office/powerpoint/2010/main" val="2236696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8924D3E-DC29-432C-9D65-ED37553EAC6A}" type="datetime1">
              <a:rPr lang="en-US" smtClean="0"/>
              <a:t>10/30/2018</a:t>
            </a:fld>
            <a:endParaRPr lang="en-US" dirty="0"/>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3D4EDA5-B1F3-4287-ACB1-7DE61D7549DE}" type="slidenum">
              <a:rPr lang="en-US"/>
              <a:pPr/>
              <a:t>‹#›</a:t>
            </a:fld>
            <a:endParaRPr lang="en-US"/>
          </a:p>
        </p:txBody>
      </p:sp>
    </p:spTree>
    <p:extLst>
      <p:ext uri="{BB962C8B-B14F-4D97-AF65-F5344CB8AC3E}">
        <p14:creationId xmlns:p14="http://schemas.microsoft.com/office/powerpoint/2010/main" val="3212895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3AC27124-C293-41BC-A112-4C2BACF9EE21}" type="datetime1">
              <a:rPr lang="en-US" smtClean="0"/>
              <a:t>10/30/2018</a:t>
            </a:fld>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2C9658-B4A2-4D9A-989D-6E0C1F150DA2}" type="slidenum">
              <a:rPr lang="en-US"/>
              <a:pPr/>
              <a:t>‹#›</a:t>
            </a:fld>
            <a:endParaRPr lang="en-US"/>
          </a:p>
        </p:txBody>
      </p:sp>
    </p:spTree>
    <p:extLst>
      <p:ext uri="{BB962C8B-B14F-4D97-AF65-F5344CB8AC3E}">
        <p14:creationId xmlns:p14="http://schemas.microsoft.com/office/powerpoint/2010/main" val="3479165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B7595BDE-2BA2-4F77-9A6B-8FE561015D70}" type="datetime1">
              <a:rPr lang="en-US" smtClean="0"/>
              <a:t>10/30/2018</a:t>
            </a:fld>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F855945-6684-423C-9767-E3DAD0F95BC8}" type="slidenum">
              <a:rPr lang="en-US"/>
              <a:pPr/>
              <a:t>‹#›</a:t>
            </a:fld>
            <a:endParaRPr lang="en-US"/>
          </a:p>
        </p:txBody>
      </p:sp>
    </p:spTree>
    <p:extLst>
      <p:ext uri="{BB962C8B-B14F-4D97-AF65-F5344CB8AC3E}">
        <p14:creationId xmlns:p14="http://schemas.microsoft.com/office/powerpoint/2010/main" val="323707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065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AED7176B-87A7-4EA2-A45D-B01A95AB481A}" type="datetime1">
              <a:rPr lang="en-US" smtClean="0"/>
              <a:t>10/30/2018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mn-lt"/>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mn-lt"/>
              </a:defRPr>
            </a:lvl1pPr>
          </a:lstStyle>
          <a:p>
            <a:fld id="{179646A0-4FFA-43AE-93D7-3A0BAEAE15A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jpeg"/><Relationship Id="rId7"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64397"/>
        </a:solidFill>
        <a:effectLst/>
      </p:bgPr>
    </p:bg>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AC36946F-260C-400B-9A41-F77978937EC0}" type="slidenum">
              <a:rPr lang="en-US"/>
              <a:pPr/>
              <a:t>1</a:t>
            </a:fld>
            <a:endParaRPr lang="en-US" dirty="0"/>
          </a:p>
        </p:txBody>
      </p:sp>
      <p:sp>
        <p:nvSpPr>
          <p:cNvPr id="2" name="TextBox 1"/>
          <p:cNvSpPr txBox="1"/>
          <p:nvPr/>
        </p:nvSpPr>
        <p:spPr>
          <a:xfrm>
            <a:off x="-76200" y="1219200"/>
            <a:ext cx="9144000" cy="2185214"/>
          </a:xfrm>
          <a:prstGeom prst="rect">
            <a:avLst/>
          </a:prstGeom>
          <a:noFill/>
        </p:spPr>
        <p:txBody>
          <a:bodyPr wrap="square" rtlCol="0">
            <a:spAutoFit/>
          </a:bodyPr>
          <a:lstStyle/>
          <a:p>
            <a:pPr algn="ctr"/>
            <a:endParaRPr lang="en-US" sz="3000"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endParaRPr>
          </a:p>
          <a:p>
            <a:pPr algn="ctr"/>
            <a:r>
              <a:rPr lang="en-US" sz="3000"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Vietnam Power Sector Reform </a:t>
            </a:r>
          </a:p>
          <a:p>
            <a:pPr algn="ctr"/>
            <a:r>
              <a:rPr lang="en-US" sz="3000"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And Market Development</a:t>
            </a:r>
          </a:p>
          <a:p>
            <a:pPr algn="ctr"/>
            <a:endParaRPr lang="en-US" sz="3000"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endParaRPr>
          </a:p>
          <a:p>
            <a:pPr algn="ctr"/>
            <a:r>
              <a:rPr lang="en-US" sz="1600"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                                               Pham Manh Thang – Member of  EVN Board of Director</a:t>
            </a:r>
            <a:endParaRPr lang="en-GB" sz="1600" dirty="0">
              <a:solidFill>
                <a:schemeClr val="bg1"/>
              </a:solidFill>
            </a:endParaRPr>
          </a:p>
        </p:txBody>
      </p:sp>
      <p:sp>
        <p:nvSpPr>
          <p:cNvPr id="4" name="Rectangle 3"/>
          <p:cNvSpPr/>
          <p:nvPr/>
        </p:nvSpPr>
        <p:spPr>
          <a:xfrm>
            <a:off x="7526" y="0"/>
            <a:ext cx="9144000" cy="4648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Vietnam Power Sector Reform </a:t>
            </a:r>
          </a:p>
          <a:p>
            <a:pPr algn="ctr"/>
            <a:r>
              <a:rPr lang="en-US"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And Market </a:t>
            </a:r>
            <a:r>
              <a:rPr lang="en-US" b="1" dirty="0" err="1">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Devvelopmentvvvv</a:t>
            </a:r>
            <a:endParaRPr lang="en-US" b="1"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endParaRPr>
          </a:p>
        </p:txBody>
      </p:sp>
      <p:pic>
        <p:nvPicPr>
          <p:cNvPr id="14341"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66901" t="64861" b="-2"/>
          <a:stretch>
            <a:fillRect/>
          </a:stretch>
        </p:blipFill>
        <p:spPr bwMode="auto">
          <a:xfrm>
            <a:off x="76200" y="4724400"/>
            <a:ext cx="1962651" cy="20098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8" name="Group 7"/>
          <p:cNvGrpSpPr/>
          <p:nvPr/>
        </p:nvGrpSpPr>
        <p:grpSpPr>
          <a:xfrm>
            <a:off x="0" y="152403"/>
            <a:ext cx="9144000" cy="4495798"/>
            <a:chOff x="-914400" y="70998"/>
            <a:chExt cx="8229600" cy="884067"/>
          </a:xfrm>
        </p:grpSpPr>
        <p:sp>
          <p:nvSpPr>
            <p:cNvPr id="9" name="Rounded Rectangle 8"/>
            <p:cNvSpPr/>
            <p:nvPr/>
          </p:nvSpPr>
          <p:spPr>
            <a:xfrm>
              <a:off x="-914400" y="70998"/>
              <a:ext cx="8229600" cy="884067"/>
            </a:xfrm>
            <a:prstGeom prst="roundRect">
              <a:avLst/>
            </a:prstGeom>
          </p:spPr>
          <p:style>
            <a:lnRef idx="0">
              <a:schemeClr val="dk1">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0" name="Rounded Rectangle 4"/>
            <p:cNvSpPr/>
            <p:nvPr/>
          </p:nvSpPr>
          <p:spPr>
            <a:xfrm>
              <a:off x="-838200" y="71383"/>
              <a:ext cx="8077200" cy="81083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800" b="1" kern="1200" dirty="0">
                  <a:solidFill>
                    <a:srgbClr val="1F497D">
                      <a:lumMod val="75000"/>
                    </a:srgbClr>
                  </a:solidFill>
                  <a:latin typeface="Arial" panose="020B0604020202020204" pitchFamily="34" charset="0"/>
                  <a:cs typeface="Arial" panose="020B0604020202020204" pitchFamily="34" charset="0"/>
                </a:rPr>
                <a:t>VIETNAM POWER SECTOR REFORM </a:t>
              </a:r>
            </a:p>
            <a:p>
              <a:pPr marL="0" lvl="0" indent="0" algn="ctr" defTabSz="889000">
                <a:lnSpc>
                  <a:spcPct val="90000"/>
                </a:lnSpc>
                <a:spcBef>
                  <a:spcPct val="0"/>
                </a:spcBef>
                <a:spcAft>
                  <a:spcPct val="35000"/>
                </a:spcAft>
                <a:buNone/>
              </a:pPr>
              <a:r>
                <a:rPr lang="en-US" sz="2800" b="1" dirty="0">
                  <a:solidFill>
                    <a:srgbClr val="1F497D">
                      <a:lumMod val="75000"/>
                    </a:srgbClr>
                  </a:solidFill>
                  <a:latin typeface="Arial" panose="020B0604020202020204" pitchFamily="34" charset="0"/>
                  <a:cs typeface="Arial" panose="020B0604020202020204" pitchFamily="34" charset="0"/>
                </a:rPr>
                <a:t>AND COMPETITIVE MARKET DEVELOPMENT</a:t>
              </a:r>
              <a:endParaRPr lang="en-US" sz="2800" b="1" kern="1200" dirty="0">
                <a:solidFill>
                  <a:srgbClr val="1F497D">
                    <a:lumMod val="75000"/>
                  </a:srgbClr>
                </a:solidFill>
                <a:latin typeface="Arial" panose="020B0604020202020204" pitchFamily="34" charset="0"/>
                <a:cs typeface="Arial" panose="020B0604020202020204" pitchFamily="34" charset="0"/>
              </a:endParaRPr>
            </a:p>
          </p:txBody>
        </p:sp>
      </p:grpSp>
      <p:grpSp>
        <p:nvGrpSpPr>
          <p:cNvPr id="11" name="Group 10"/>
          <p:cNvGrpSpPr/>
          <p:nvPr/>
        </p:nvGrpSpPr>
        <p:grpSpPr>
          <a:xfrm>
            <a:off x="2362200" y="5715000"/>
            <a:ext cx="6705600" cy="898560"/>
            <a:chOff x="0" y="0"/>
            <a:chExt cx="6400800" cy="898560"/>
          </a:xfrm>
        </p:grpSpPr>
        <p:sp>
          <p:nvSpPr>
            <p:cNvPr id="12" name="Rounded Rectangle 11"/>
            <p:cNvSpPr/>
            <p:nvPr/>
          </p:nvSpPr>
          <p:spPr>
            <a:xfrm>
              <a:off x="0" y="0"/>
              <a:ext cx="6400800" cy="898560"/>
            </a:xfrm>
            <a:prstGeom prst="roundRect">
              <a:avLst/>
            </a:prstGeom>
          </p:spPr>
          <p:style>
            <a:lnRef idx="0">
              <a:schemeClr val="dk1">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3" name="Rounded Rectangle 4"/>
            <p:cNvSpPr/>
            <p:nvPr/>
          </p:nvSpPr>
          <p:spPr>
            <a:xfrm>
              <a:off x="43864" y="43864"/>
              <a:ext cx="6313072" cy="81083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rgbClr val="1F497D">
                      <a:lumMod val="75000"/>
                    </a:srgbClr>
                  </a:solidFill>
                  <a:latin typeface="Arial" panose="020B0604020202020204" pitchFamily="34" charset="0"/>
                  <a:ea typeface="+mn-ea"/>
                  <a:cs typeface="Arial" panose="020B0604020202020204" pitchFamily="34" charset="0"/>
                </a:rPr>
                <a:t>PHAM MANH THANG – Member of Board </a:t>
              </a:r>
              <a:r>
                <a:rPr lang="en-US" sz="2000" b="1" dirty="0">
                  <a:solidFill>
                    <a:srgbClr val="1F497D">
                      <a:lumMod val="75000"/>
                    </a:srgbClr>
                  </a:solidFill>
                  <a:latin typeface="Arial" panose="020B0604020202020204" pitchFamily="34" charset="0"/>
                  <a:cs typeface="Arial" panose="020B0604020202020204" pitchFamily="34" charset="0"/>
                </a:rPr>
                <a:t>of Director</a:t>
              </a:r>
              <a:endParaRPr lang="en-US" sz="2000" b="1" kern="1200" dirty="0">
                <a:solidFill>
                  <a:srgbClr val="1F497D">
                    <a:lumMod val="75000"/>
                  </a:srgbClr>
                </a:solidFill>
                <a:latin typeface="Arial" panose="020B0604020202020204" pitchFamily="34" charset="0"/>
                <a:ea typeface="+mn-ea"/>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10</a:t>
            </a:fld>
            <a:endParaRPr lang="en-US" dirty="0"/>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graphicFrame>
        <p:nvGraphicFramePr>
          <p:cNvPr id="2" name="Diagram 1"/>
          <p:cNvGraphicFramePr/>
          <p:nvPr>
            <p:extLst>
              <p:ext uri="{D42A27DB-BD31-4B8C-83A1-F6EECF244321}">
                <p14:modId xmlns:p14="http://schemas.microsoft.com/office/powerpoint/2010/main" val="3815909204"/>
              </p:ext>
            </p:extLst>
          </p:nvPr>
        </p:nvGraphicFramePr>
        <p:xfrm>
          <a:off x="838200" y="1448838"/>
          <a:ext cx="7848600" cy="47659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Rectangle 10"/>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3. Power Sector Reform Implementation:</a:t>
            </a:r>
          </a:p>
          <a:p>
            <a:pPr lvl="1" algn="just"/>
            <a:endParaRPr lang="en-US" sz="1700" dirty="0">
              <a:solidFill>
                <a:schemeClr val="tx2">
                  <a:lumMod val="75000"/>
                </a:schemeClr>
              </a:solidFill>
            </a:endParaRPr>
          </a:p>
        </p:txBody>
      </p:sp>
      <p:sp>
        <p:nvSpPr>
          <p:cNvPr id="13"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spTree>
    <p:extLst>
      <p:ext uri="{BB962C8B-B14F-4D97-AF65-F5344CB8AC3E}">
        <p14:creationId xmlns:p14="http://schemas.microsoft.com/office/powerpoint/2010/main" val="1978773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11</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538287"/>
            <a:ext cx="7585075" cy="4405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11"/>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4. VCGM Structure:</a:t>
            </a:r>
          </a:p>
          <a:p>
            <a:pPr lvl="1" algn="just"/>
            <a:endParaRPr lang="en-US" sz="1700" dirty="0">
              <a:solidFill>
                <a:schemeClr val="tx2">
                  <a:lumMod val="75000"/>
                </a:schemeClr>
              </a:solidFill>
            </a:endParaRPr>
          </a:p>
        </p:txBody>
      </p:sp>
    </p:spTree>
    <p:extLst>
      <p:ext uri="{BB962C8B-B14F-4D97-AF65-F5344CB8AC3E}">
        <p14:creationId xmlns:p14="http://schemas.microsoft.com/office/powerpoint/2010/main" val="116652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12</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graphicFrame>
        <p:nvGraphicFramePr>
          <p:cNvPr id="12" name="Table 11">
            <a:extLst>
              <a:ext uri="{FF2B5EF4-FFF2-40B4-BE49-F238E27FC236}">
                <a16:creationId xmlns:a16="http://schemas.microsoft.com/office/drawing/2014/main" id="{77D5C672-0F2C-4002-B26B-651D6938AAEB}"/>
              </a:ext>
            </a:extLst>
          </p:cNvPr>
          <p:cNvGraphicFramePr>
            <a:graphicFrameLocks noGrp="1"/>
          </p:cNvGraphicFramePr>
          <p:nvPr>
            <p:extLst>
              <p:ext uri="{D42A27DB-BD31-4B8C-83A1-F6EECF244321}">
                <p14:modId xmlns:p14="http://schemas.microsoft.com/office/powerpoint/2010/main" val="3917302170"/>
              </p:ext>
            </p:extLst>
          </p:nvPr>
        </p:nvGraphicFramePr>
        <p:xfrm>
          <a:off x="396081" y="1828800"/>
          <a:ext cx="8153400" cy="3841749"/>
        </p:xfrm>
        <a:graphic>
          <a:graphicData uri="http://schemas.openxmlformats.org/drawingml/2006/table">
            <a:tbl>
              <a:tblPr firstRow="1" firstCol="1" bandRow="1"/>
              <a:tblGrid>
                <a:gridCol w="1600200">
                  <a:extLst>
                    <a:ext uri="{9D8B030D-6E8A-4147-A177-3AD203B41FA5}">
                      <a16:colId xmlns:a16="http://schemas.microsoft.com/office/drawing/2014/main" val="633569197"/>
                    </a:ext>
                  </a:extLst>
                </a:gridCol>
                <a:gridCol w="3276600">
                  <a:extLst>
                    <a:ext uri="{9D8B030D-6E8A-4147-A177-3AD203B41FA5}">
                      <a16:colId xmlns:a16="http://schemas.microsoft.com/office/drawing/2014/main" val="1173159672"/>
                    </a:ext>
                  </a:extLst>
                </a:gridCol>
                <a:gridCol w="3276600">
                  <a:extLst>
                    <a:ext uri="{9D8B030D-6E8A-4147-A177-3AD203B41FA5}">
                      <a16:colId xmlns:a16="http://schemas.microsoft.com/office/drawing/2014/main" val="4215803832"/>
                    </a:ext>
                  </a:extLst>
                </a:gridCol>
              </a:tblGrid>
              <a:tr h="274411">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80340"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Common market design</a:t>
                      </a:r>
                      <a:endParaRPr lang="en-AU"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80340" algn="l"/>
                        </a:tabLst>
                      </a:pPr>
                      <a:r>
                        <a:rPr lang="en-US"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VCGM</a:t>
                      </a:r>
                      <a:endParaRPr lang="en-AU"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6505972"/>
                  </a:ext>
                </a:extLst>
              </a:tr>
              <a:tr h="548821">
                <a:tc rowSpan="3">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Market model</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Cost based  or price based</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Cost based</a:t>
                      </a: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 energy payment and capacity payment (CAN)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268600"/>
                  </a:ext>
                </a:extLst>
              </a:tr>
              <a:tr h="274411">
                <a:tc vMerge="1">
                  <a:txBody>
                    <a:bodyPr/>
                    <a:lstStyle/>
                    <a:p>
                      <a:endParaRPr lang="en-AU"/>
                    </a:p>
                  </a:txBody>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Net pool or gross pool</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Gross pool and vesting contracts.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230315"/>
                  </a:ext>
                </a:extLst>
              </a:tr>
              <a:tr h="548821">
                <a:tc vMerge="1">
                  <a:txBody>
                    <a:bodyPr/>
                    <a:lstStyle/>
                    <a:p>
                      <a:endParaRPr lang="en-AU"/>
                    </a:p>
                  </a:txBody>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Single Buyer, Wholesale and Retail market </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Single Buyer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3176414"/>
                  </a:ext>
                </a:extLst>
              </a:tr>
              <a:tr h="548821">
                <a:tc rowSpan="3">
                  <a:txBody>
                    <a:bodyPr/>
                    <a:lstStyle/>
                    <a:p>
                      <a:pPr algn="just">
                        <a:spcAft>
                          <a:spcPts val="0"/>
                        </a:spcAft>
                        <a:tabLst>
                          <a:tab pos="180340" algn="l"/>
                        </a:tabLst>
                      </a:pPr>
                      <a:r>
                        <a:rPr lang="en-US" sz="1800">
                          <a:effectLst/>
                          <a:latin typeface="Times New Roman" panose="02020603050405020304" pitchFamily="18" charset="0"/>
                          <a:ea typeface="Calibri" panose="020F0502020204030204" pitchFamily="34" charset="0"/>
                          <a:cs typeface="Times New Roman" panose="02020603050405020304" pitchFamily="18" charset="0"/>
                        </a:rPr>
                        <a:t>Price setting method</a:t>
                      </a:r>
                      <a:endParaRPr lang="en-A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Node pricing or uniform pricing</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Uniform pricing and constrains on payment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2733708"/>
                  </a:ext>
                </a:extLst>
              </a:tr>
              <a:tr h="274411">
                <a:tc vMerge="1">
                  <a:txBody>
                    <a:bodyPr/>
                    <a:lstStyle/>
                    <a:p>
                      <a:endParaRPr lang="en-AU"/>
                    </a:p>
                  </a:txBody>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Ex-ant or ex-post</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AU" sz="1800">
                          <a:effectLst/>
                          <a:latin typeface="Times New Roman" panose="02020603050405020304" pitchFamily="18" charset="0"/>
                          <a:ea typeface="Calibri" panose="020F0502020204030204" pitchFamily="34" charset="0"/>
                          <a:cs typeface="Times New Roman" panose="02020603050405020304" pitchFamily="18" charset="0"/>
                        </a:rPr>
                        <a:t>Ex-post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1269908"/>
                  </a:ext>
                </a:extLst>
              </a:tr>
              <a:tr h="823232">
                <a:tc vMerge="1">
                  <a:txBody>
                    <a:bodyPr/>
                    <a:lstStyle/>
                    <a:p>
                      <a:endParaRPr lang="en-AU"/>
                    </a:p>
                  </a:txBody>
                  <a:tcPr/>
                </a:tc>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Pay as bid or marginal pricing</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Marginal pricing. D</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etermined</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based on price of last MW that meets </a:t>
                      </a: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the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demand requirement.</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8312156"/>
                  </a:ext>
                </a:extLst>
              </a:tr>
              <a:tr h="548821">
                <a:tc>
                  <a:txBody>
                    <a:bodyPr/>
                    <a:lstStyle/>
                    <a:p>
                      <a:pPr algn="just">
                        <a:spcAft>
                          <a:spcPts val="0"/>
                        </a:spcAft>
                        <a:tabLst>
                          <a:tab pos="18034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Market structure</a:t>
                      </a:r>
                      <a:endParaRPr lang="en-A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US" sz="1800">
                          <a:effectLst/>
                          <a:latin typeface="Times New Roman" panose="02020603050405020304" pitchFamily="18" charset="0"/>
                          <a:ea typeface="Calibri" panose="020F0502020204030204" pitchFamily="34" charset="0"/>
                          <a:cs typeface="Times New Roman" panose="02020603050405020304" pitchFamily="18" charset="0"/>
                        </a:rPr>
                        <a:t>MSO or SO and MO</a:t>
                      </a:r>
                      <a:endParaRPr lang="en-A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MSO – integrated structure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8294379"/>
                  </a:ext>
                </a:extLst>
              </a:tr>
            </a:tbl>
          </a:graphicData>
        </a:graphic>
      </p:graphicFrame>
      <p:sp>
        <p:nvSpPr>
          <p:cNvPr id="13" name="Rectangle 12"/>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5. VCGM Design:</a:t>
            </a:r>
          </a:p>
          <a:p>
            <a:pPr lvl="1" algn="just"/>
            <a:endParaRPr lang="en-US" sz="1700" dirty="0">
              <a:solidFill>
                <a:schemeClr val="tx2">
                  <a:lumMod val="75000"/>
                </a:schemeClr>
              </a:solidFill>
            </a:endParaRPr>
          </a:p>
        </p:txBody>
      </p:sp>
    </p:spTree>
    <p:extLst>
      <p:ext uri="{BB962C8B-B14F-4D97-AF65-F5344CB8AC3E}">
        <p14:creationId xmlns:p14="http://schemas.microsoft.com/office/powerpoint/2010/main" val="1822524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13</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graphicFrame>
        <p:nvGraphicFramePr>
          <p:cNvPr id="11" name="Table 10">
            <a:extLst>
              <a:ext uri="{FF2B5EF4-FFF2-40B4-BE49-F238E27FC236}">
                <a16:creationId xmlns:a16="http://schemas.microsoft.com/office/drawing/2014/main" id="{99DC83D1-5F98-4443-9EC7-770DFD0EDA4A}"/>
              </a:ext>
            </a:extLst>
          </p:cNvPr>
          <p:cNvGraphicFramePr>
            <a:graphicFrameLocks noGrp="1"/>
          </p:cNvGraphicFramePr>
          <p:nvPr>
            <p:extLst>
              <p:ext uri="{D42A27DB-BD31-4B8C-83A1-F6EECF244321}">
                <p14:modId xmlns:p14="http://schemas.microsoft.com/office/powerpoint/2010/main" val="2024839640"/>
              </p:ext>
            </p:extLst>
          </p:nvPr>
        </p:nvGraphicFramePr>
        <p:xfrm>
          <a:off x="533400" y="2133600"/>
          <a:ext cx="7924800" cy="3335337"/>
        </p:xfrm>
        <a:graphic>
          <a:graphicData uri="http://schemas.openxmlformats.org/drawingml/2006/table">
            <a:tbl>
              <a:tblPr/>
              <a:tblGrid>
                <a:gridCol w="2228850">
                  <a:extLst>
                    <a:ext uri="{9D8B030D-6E8A-4147-A177-3AD203B41FA5}">
                      <a16:colId xmlns:a16="http://schemas.microsoft.com/office/drawing/2014/main" val="20000"/>
                    </a:ext>
                  </a:extLst>
                </a:gridCol>
                <a:gridCol w="5695950">
                  <a:extLst>
                    <a:ext uri="{9D8B030D-6E8A-4147-A177-3AD203B41FA5}">
                      <a16:colId xmlns:a16="http://schemas.microsoft.com/office/drawing/2014/main" val="20001"/>
                    </a:ext>
                  </a:extLst>
                </a:gridCol>
              </a:tblGrid>
              <a:tr h="685836">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Number pairs of quantity block/price</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5 b</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idding quantities along with 5 bidding prices.</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6153">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Energy market</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Day ahead market</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7697">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Payment feature</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 typeface="+mj-lt"/>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2 </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components: CfD contract</a:t>
                      </a: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 and market payment.</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52306">
                <a:tc>
                  <a:txBody>
                    <a:bodyPr/>
                    <a:lstStyle/>
                    <a:p>
                      <a:pPr marL="0" marR="0" lvl="0" indent="0" algn="l"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Full market price setting</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E</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qual to CAN (Capacity Add-on) +</a:t>
                      </a:r>
                      <a:r>
                        <a:rPr kumimoji="0" lang="en-AU"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 SMP price</a:t>
                      </a: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81039">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CAN setting</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D</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etermined and fixed for each hour </a:t>
                      </a:r>
                      <a:r>
                        <a:rPr kumimoji="0" lang="en-AU"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for</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 </a:t>
                      </a:r>
                      <a:r>
                        <a:rPr kumimoji="0" lang="en-AU"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1</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 year ahead. CAN is shortfall revenue of Best New Entrant</a:t>
                      </a: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6153">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Trading interval</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1 hour</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6153">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en-US"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Unit bid floor/cap</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7000"/>
                        </a:lnSpc>
                        <a:spcBef>
                          <a:spcPct val="0"/>
                        </a:spcBef>
                        <a:spcAft>
                          <a:spcPts val="600"/>
                        </a:spcAft>
                        <a:buClrTx/>
                        <a:buSzTx/>
                        <a:buFontTx/>
                        <a:buNone/>
                        <a:tabLst>
                          <a:tab pos="179388" algn="l"/>
                        </a:tabLst>
                      </a:pP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Every generating unit has bid </a:t>
                      </a:r>
                      <a:r>
                        <a:rPr kumimoji="0" lang="en-AU"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floor/</a:t>
                      </a:r>
                      <a:r>
                        <a:rPr kumimoji="0" lang="vi-VN" sz="2000" b="0" i="0" u="none" strike="noStrike" cap="none" normalizeH="0" baseline="0" dirty="0">
                          <a:ln>
                            <a:noFill/>
                          </a:ln>
                          <a:solidFill>
                            <a:schemeClr val="tx1"/>
                          </a:solidFill>
                          <a:effectLst/>
                          <a:latin typeface="Times New Roman" pitchFamily="18" charset="0"/>
                          <a:ea typeface="Arial" pitchFamily="34" charset="0"/>
                          <a:cs typeface="Times New Roman" pitchFamily="18" charset="0"/>
                        </a:rPr>
                        <a:t>cap. </a:t>
                      </a:r>
                      <a:endParaRPr kumimoji="0" lang="en-GB" sz="2000" b="0" i="0" u="none" strike="noStrike" cap="none" normalizeH="0" baseline="0" dirty="0">
                        <a:ln>
                          <a:noFill/>
                        </a:ln>
                        <a:solidFill>
                          <a:schemeClr val="tx1"/>
                        </a:solidFill>
                        <a:effectLst/>
                        <a:latin typeface="Arial" pitchFamily="34" charset="0"/>
                        <a:ea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3" name="Rectangle 12"/>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5. VCGM Design (cont.):</a:t>
            </a:r>
          </a:p>
          <a:p>
            <a:pPr lvl="1" algn="just"/>
            <a:endParaRPr lang="en-US" sz="1700" dirty="0">
              <a:solidFill>
                <a:schemeClr val="tx2">
                  <a:lumMod val="75000"/>
                </a:schemeClr>
              </a:solidFill>
            </a:endParaRPr>
          </a:p>
        </p:txBody>
      </p:sp>
    </p:spTree>
    <p:extLst>
      <p:ext uri="{BB962C8B-B14F-4D97-AF65-F5344CB8AC3E}">
        <p14:creationId xmlns:p14="http://schemas.microsoft.com/office/powerpoint/2010/main" val="3199226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14</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13" name="Rectangle 12"/>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6. VWEM Design:</a:t>
            </a:r>
          </a:p>
          <a:p>
            <a:pPr lvl="1" algn="just"/>
            <a:endParaRPr lang="en-US" sz="1700" dirty="0">
              <a:solidFill>
                <a:schemeClr val="tx2">
                  <a:lumMod val="75000"/>
                </a:schemeClr>
              </a:solidFill>
            </a:endParaRPr>
          </a:p>
        </p:txBody>
      </p:sp>
      <p:sp>
        <p:nvSpPr>
          <p:cNvPr id="2" name="TextBox 1"/>
          <p:cNvSpPr txBox="1"/>
          <p:nvPr/>
        </p:nvSpPr>
        <p:spPr>
          <a:xfrm>
            <a:off x="762000" y="1752600"/>
            <a:ext cx="7543800" cy="3139321"/>
          </a:xfrm>
          <a:prstGeom prst="rect">
            <a:avLst/>
          </a:prstGeom>
          <a:noFill/>
        </p:spPr>
        <p:txBody>
          <a:bodyPr wrap="square" rtlCol="0">
            <a:spAutoFit/>
          </a:bodyPr>
          <a:lstStyle/>
          <a:p>
            <a:pPr algn="just"/>
            <a:r>
              <a:rPr lang="en-AU" dirty="0"/>
              <a:t> a. VWEM design is mostly based on VCGM design in term of spot market with flowing improvements:</a:t>
            </a:r>
          </a:p>
          <a:p>
            <a:pPr algn="just"/>
            <a:r>
              <a:rPr lang="en-AU" dirty="0"/>
              <a:t>   (</a:t>
            </a:r>
            <a:r>
              <a:rPr lang="en-AU" dirty="0" err="1"/>
              <a:t>i</a:t>
            </a:r>
            <a:r>
              <a:rPr lang="en-AU" dirty="0"/>
              <a:t>) transit from single buyer to </a:t>
            </a:r>
            <a:r>
              <a:rPr lang="en-AU" dirty="0" err="1"/>
              <a:t>multibuyers</a:t>
            </a:r>
            <a:r>
              <a:rPr lang="en-AU" dirty="0"/>
              <a:t>.</a:t>
            </a:r>
          </a:p>
          <a:p>
            <a:pPr algn="just"/>
            <a:r>
              <a:rPr lang="en-AU" dirty="0"/>
              <a:t>  (ii) Step by step moving from the cost based model to the price based model without CAN payment mechanism.</a:t>
            </a:r>
          </a:p>
          <a:p>
            <a:pPr algn="just"/>
            <a:r>
              <a:rPr lang="en-AU" dirty="0"/>
              <a:t>  (iii) Step by step shortening trading interval from 1hour to 15 minutes when the market information system available.</a:t>
            </a:r>
          </a:p>
          <a:p>
            <a:pPr algn="just"/>
            <a:r>
              <a:rPr lang="en-AU" dirty="0"/>
              <a:t> </a:t>
            </a:r>
          </a:p>
          <a:p>
            <a:pPr algn="just"/>
            <a:r>
              <a:rPr lang="en-AU" dirty="0"/>
              <a:t>b.  In term of contracting framework:</a:t>
            </a:r>
          </a:p>
          <a:p>
            <a:pPr algn="just"/>
            <a:r>
              <a:rPr lang="en-AU" dirty="0"/>
              <a:t>   (</a:t>
            </a:r>
            <a:r>
              <a:rPr lang="en-AU" dirty="0" err="1"/>
              <a:t>i</a:t>
            </a:r>
            <a:r>
              <a:rPr lang="en-AU" dirty="0"/>
              <a:t>) </a:t>
            </a:r>
            <a:r>
              <a:rPr lang="en-AU" dirty="0" err="1"/>
              <a:t>CfD</a:t>
            </a:r>
            <a:r>
              <a:rPr lang="en-AU" dirty="0"/>
              <a:t> contract directly between market generators and PCs;</a:t>
            </a:r>
          </a:p>
          <a:p>
            <a:pPr algn="just"/>
            <a:r>
              <a:rPr lang="en-AU" dirty="0"/>
              <a:t>   (ii) Allocating existing PPAs from EVN to 5 others PCs.</a:t>
            </a:r>
          </a:p>
        </p:txBody>
      </p:sp>
    </p:spTree>
    <p:extLst>
      <p:ext uri="{BB962C8B-B14F-4D97-AF65-F5344CB8AC3E}">
        <p14:creationId xmlns:p14="http://schemas.microsoft.com/office/powerpoint/2010/main" val="254722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15</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graphicFrame>
        <p:nvGraphicFramePr>
          <p:cNvPr id="13" name="Chart 12"/>
          <p:cNvGraphicFramePr>
            <a:graphicFrameLocks/>
          </p:cNvGraphicFramePr>
          <p:nvPr>
            <p:extLst>
              <p:ext uri="{D42A27DB-BD31-4B8C-83A1-F6EECF244321}">
                <p14:modId xmlns:p14="http://schemas.microsoft.com/office/powerpoint/2010/main" val="4097174636"/>
              </p:ext>
            </p:extLst>
          </p:nvPr>
        </p:nvGraphicFramePr>
        <p:xfrm>
          <a:off x="1219200" y="1524000"/>
          <a:ext cx="7239000" cy="4352079"/>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7. VCGM Results:</a:t>
            </a:r>
          </a:p>
          <a:p>
            <a:pPr lvl="1" algn="just"/>
            <a:endParaRPr lang="en-US" sz="1700" dirty="0">
              <a:solidFill>
                <a:schemeClr val="tx2">
                  <a:lumMod val="75000"/>
                </a:schemeClr>
              </a:solidFill>
            </a:endParaRPr>
          </a:p>
        </p:txBody>
      </p:sp>
    </p:spTree>
    <p:extLst>
      <p:ext uri="{BB962C8B-B14F-4D97-AF65-F5344CB8AC3E}">
        <p14:creationId xmlns:p14="http://schemas.microsoft.com/office/powerpoint/2010/main" val="3559256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16</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pic>
        <p:nvPicPr>
          <p:cNvPr id="12" name="Pictur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2704" y="1639419"/>
            <a:ext cx="7859712" cy="4171890"/>
          </a:xfrm>
          <a:prstGeom prst="rect">
            <a:avLst/>
          </a:prstGeom>
          <a:noFill/>
        </p:spPr>
      </p:pic>
      <p:sp>
        <p:nvSpPr>
          <p:cNvPr id="13" name="Rectangle 12"/>
          <p:cNvSpPr/>
          <p:nvPr/>
        </p:nvSpPr>
        <p:spPr bwMode="auto">
          <a:xfrm>
            <a:off x="3048000" y="1752600"/>
            <a:ext cx="3276600" cy="22878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2" name="TextBox 1"/>
          <p:cNvSpPr txBox="1"/>
          <p:nvPr/>
        </p:nvSpPr>
        <p:spPr>
          <a:xfrm>
            <a:off x="2971800" y="1796716"/>
            <a:ext cx="3809921" cy="369332"/>
          </a:xfrm>
          <a:prstGeom prst="rect">
            <a:avLst/>
          </a:prstGeom>
          <a:noFill/>
        </p:spPr>
        <p:txBody>
          <a:bodyPr wrap="square" rtlCol="0">
            <a:spAutoFit/>
          </a:bodyPr>
          <a:lstStyle/>
          <a:p>
            <a:r>
              <a:rPr lang="en-US"/>
              <a:t>SMP and FMP (SMP+CAN) prices</a:t>
            </a:r>
          </a:p>
        </p:txBody>
      </p:sp>
      <p:sp>
        <p:nvSpPr>
          <p:cNvPr id="15" name="Rectangle 14"/>
          <p:cNvSpPr/>
          <p:nvPr/>
        </p:nvSpPr>
        <p:spPr bwMode="auto">
          <a:xfrm>
            <a:off x="3450866" y="5531515"/>
            <a:ext cx="1060837" cy="234679"/>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16" name="Rectangle 15"/>
          <p:cNvSpPr/>
          <p:nvPr/>
        </p:nvSpPr>
        <p:spPr bwMode="auto">
          <a:xfrm>
            <a:off x="5410200" y="5531515"/>
            <a:ext cx="1060837" cy="234679"/>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17" name="TextBox 16"/>
          <p:cNvSpPr txBox="1"/>
          <p:nvPr/>
        </p:nvSpPr>
        <p:spPr>
          <a:xfrm>
            <a:off x="3394544" y="5486400"/>
            <a:ext cx="720256" cy="276999"/>
          </a:xfrm>
          <a:prstGeom prst="rect">
            <a:avLst/>
          </a:prstGeom>
          <a:noFill/>
        </p:spPr>
        <p:txBody>
          <a:bodyPr wrap="square" rtlCol="0">
            <a:spAutoFit/>
          </a:bodyPr>
          <a:lstStyle/>
          <a:p>
            <a:r>
              <a:rPr lang="en-US" sz="1200"/>
              <a:t>SMP</a:t>
            </a:r>
          </a:p>
        </p:txBody>
      </p:sp>
      <p:sp>
        <p:nvSpPr>
          <p:cNvPr id="18" name="TextBox 17"/>
          <p:cNvSpPr txBox="1"/>
          <p:nvPr/>
        </p:nvSpPr>
        <p:spPr>
          <a:xfrm>
            <a:off x="5410200" y="5486400"/>
            <a:ext cx="720256" cy="276999"/>
          </a:xfrm>
          <a:prstGeom prst="rect">
            <a:avLst/>
          </a:prstGeom>
          <a:noFill/>
        </p:spPr>
        <p:txBody>
          <a:bodyPr wrap="square" rtlCol="0">
            <a:spAutoFit/>
          </a:bodyPr>
          <a:lstStyle/>
          <a:p>
            <a:r>
              <a:rPr lang="en-US" sz="1200"/>
              <a:t>FMP</a:t>
            </a:r>
          </a:p>
        </p:txBody>
      </p:sp>
      <p:sp>
        <p:nvSpPr>
          <p:cNvPr id="19" name="Rectangle 18"/>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7. VCGM Results (cont.):</a:t>
            </a:r>
          </a:p>
          <a:p>
            <a:pPr lvl="1" algn="just"/>
            <a:endParaRPr lang="en-US" sz="1700" dirty="0">
              <a:solidFill>
                <a:schemeClr val="tx2">
                  <a:lumMod val="75000"/>
                </a:schemeClr>
              </a:solidFill>
            </a:endParaRPr>
          </a:p>
        </p:txBody>
      </p:sp>
      <p:sp>
        <p:nvSpPr>
          <p:cNvPr id="3" name="TextBox 2"/>
          <p:cNvSpPr txBox="1"/>
          <p:nvPr/>
        </p:nvSpPr>
        <p:spPr>
          <a:xfrm>
            <a:off x="6553200" y="5737582"/>
            <a:ext cx="2438400" cy="369332"/>
          </a:xfrm>
          <a:prstGeom prst="rect">
            <a:avLst/>
          </a:prstGeom>
          <a:noFill/>
        </p:spPr>
        <p:txBody>
          <a:bodyPr wrap="square" rtlCol="0">
            <a:spAutoFit/>
          </a:bodyPr>
          <a:lstStyle/>
          <a:p>
            <a:r>
              <a:rPr lang="en-AU" dirty="0"/>
              <a:t>1 USD ≈ 22000 VND</a:t>
            </a:r>
          </a:p>
        </p:txBody>
      </p:sp>
    </p:spTree>
    <p:extLst>
      <p:ext uri="{BB962C8B-B14F-4D97-AF65-F5344CB8AC3E}">
        <p14:creationId xmlns:p14="http://schemas.microsoft.com/office/powerpoint/2010/main" val="2901028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17</a:t>
            </a:fld>
            <a:endParaRPr lang="en-US" dirty="0"/>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2" name="Rectangle 1"/>
          <p:cNvSpPr/>
          <p:nvPr/>
        </p:nvSpPr>
        <p:spPr>
          <a:xfrm>
            <a:off x="838200" y="2971800"/>
            <a:ext cx="7746826" cy="600164"/>
          </a:xfrm>
          <a:prstGeom prst="rect">
            <a:avLst/>
          </a:prstGeom>
        </p:spPr>
        <p:txBody>
          <a:bodyPr wrap="square">
            <a:spAutoFit/>
          </a:bodyPr>
          <a:lstStyle/>
          <a:p>
            <a:pPr algn="ctr"/>
            <a:r>
              <a:rPr lang="en-US" sz="3300" b="1">
                <a:solidFill>
                  <a:schemeClr val="tx2"/>
                </a:solidFill>
                <a:latin typeface="Times New Roman" panose="02020603050405020304" pitchFamily="18" charset="0"/>
              </a:rPr>
              <a:t>Lesson Learned</a:t>
            </a:r>
          </a:p>
        </p:txBody>
      </p:sp>
    </p:spTree>
    <p:extLst>
      <p:ext uri="{BB962C8B-B14F-4D97-AF65-F5344CB8AC3E}">
        <p14:creationId xmlns:p14="http://schemas.microsoft.com/office/powerpoint/2010/main" val="251240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18</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a:solidFill>
                  <a:schemeClr val="accent1"/>
                </a:solidFill>
                <a:ea typeface="Verdana" panose="020B0604030504040204" pitchFamily="34" charset="0"/>
                <a:cs typeface="Verdana" panose="020B0604030504040204" pitchFamily="34" charset="0"/>
              </a:rPr>
              <a:t>Lesson Learned</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11" name="Rectangle 10"/>
          <p:cNvSpPr/>
          <p:nvPr/>
        </p:nvSpPr>
        <p:spPr>
          <a:xfrm>
            <a:off x="792163" y="1066800"/>
            <a:ext cx="7894637" cy="4801314"/>
          </a:xfrm>
          <a:prstGeom prst="rect">
            <a:avLst/>
          </a:prstGeom>
        </p:spPr>
        <p:txBody>
          <a:bodyPr wrap="square">
            <a:spAutoFit/>
          </a:bodyPr>
          <a:lstStyle/>
          <a:p>
            <a:pPr marL="285750" lvl="0" indent="-285750" algn="just">
              <a:buFont typeface="Wingdings" panose="05000000000000000000" pitchFamily="2" charset="2"/>
              <a:buChar char="§"/>
            </a:pPr>
            <a:endParaRPr lang="en-US" sz="1700" dirty="0">
              <a:solidFill>
                <a:schemeClr val="tx2">
                  <a:lumMod val="75000"/>
                </a:schemeClr>
              </a:solidFill>
            </a:endParaRPr>
          </a:p>
          <a:p>
            <a:pPr marL="285750" lvl="0" indent="-285750" algn="just">
              <a:buFont typeface="Wingdings" panose="05000000000000000000" pitchFamily="2" charset="2"/>
              <a:buChar char="§"/>
            </a:pPr>
            <a:r>
              <a:rPr lang="en-US" sz="1700" dirty="0">
                <a:solidFill>
                  <a:schemeClr val="tx2">
                    <a:lumMod val="75000"/>
                  </a:schemeClr>
                </a:solidFill>
              </a:rPr>
              <a:t>Legal framework: Power market development should be carried out in parallel with power sector reform (In Vietnam, power sector reform is approved and issued nearly every 5 years while power market development road map is approved for all stages of 20 years).</a:t>
            </a:r>
          </a:p>
          <a:p>
            <a:pPr marL="285750" lvl="0" indent="-285750" algn="just">
              <a:buFont typeface="Wingdings" panose="05000000000000000000" pitchFamily="2" charset="2"/>
              <a:buChar char="§"/>
            </a:pPr>
            <a:endParaRPr lang="en-US" sz="1700" dirty="0">
              <a:solidFill>
                <a:schemeClr val="tx2">
                  <a:lumMod val="75000"/>
                </a:schemeClr>
              </a:solidFill>
            </a:endParaRPr>
          </a:p>
          <a:p>
            <a:pPr marL="285750" lvl="0" indent="-285750" algn="just">
              <a:buFont typeface="Wingdings" panose="05000000000000000000" pitchFamily="2" charset="2"/>
              <a:buChar char="§"/>
            </a:pPr>
            <a:r>
              <a:rPr lang="en-US" sz="1700" dirty="0">
                <a:solidFill>
                  <a:schemeClr val="tx2">
                    <a:lumMod val="75000"/>
                  </a:schemeClr>
                </a:solidFill>
              </a:rPr>
              <a:t>Retail tariff adjustment mechanism and primary energy market should be introduced in conjunction with power sector reform and power market development (In Vietnam, domestic coal, natural gas price and uniform retail  are regulated by Government)</a:t>
            </a:r>
          </a:p>
          <a:p>
            <a:pPr marL="285750" lvl="0" indent="-285750" algn="just">
              <a:buFont typeface="Wingdings" panose="05000000000000000000" pitchFamily="2" charset="2"/>
              <a:buChar char="§"/>
            </a:pPr>
            <a:endParaRPr lang="en-US" sz="1700" dirty="0">
              <a:solidFill>
                <a:schemeClr val="tx2">
                  <a:lumMod val="75000"/>
                </a:schemeClr>
              </a:solidFill>
            </a:endParaRPr>
          </a:p>
          <a:p>
            <a:pPr marL="285750" lvl="0" indent="-285750" algn="just">
              <a:buFont typeface="Wingdings" panose="05000000000000000000" pitchFamily="2" charset="2"/>
              <a:buChar char="§"/>
            </a:pPr>
            <a:r>
              <a:rPr lang="en-US" sz="1700" dirty="0">
                <a:solidFill>
                  <a:schemeClr val="tx2">
                    <a:lumMod val="75000"/>
                  </a:schemeClr>
                </a:solidFill>
              </a:rPr>
              <a:t>An electricity regulatory body should be established robustly and independently from state management agencies.</a:t>
            </a:r>
          </a:p>
          <a:p>
            <a:pPr marL="285750" lvl="0" indent="-285750" algn="just">
              <a:buFont typeface="Wingdings" panose="05000000000000000000" pitchFamily="2" charset="2"/>
              <a:buChar char="§"/>
            </a:pPr>
            <a:endParaRPr lang="en-US" sz="1700" dirty="0">
              <a:solidFill>
                <a:schemeClr val="tx2">
                  <a:lumMod val="75000"/>
                </a:schemeClr>
              </a:solidFill>
            </a:endParaRPr>
          </a:p>
          <a:p>
            <a:pPr marL="285750" lvl="0" indent="-285750" algn="just">
              <a:buFont typeface="Wingdings" panose="05000000000000000000" pitchFamily="2" charset="2"/>
              <a:buChar char="§"/>
            </a:pPr>
            <a:r>
              <a:rPr lang="en-US" sz="1700" dirty="0">
                <a:solidFill>
                  <a:schemeClr val="tx2">
                    <a:lumMod val="75000"/>
                  </a:schemeClr>
                </a:solidFill>
              </a:rPr>
              <a:t>A big power system with high demand growth rate of more 10% will require huge of capital to invest in generation. Hence, the market design should be cost-based first.</a:t>
            </a:r>
          </a:p>
          <a:p>
            <a:pPr lvl="0" algn="just"/>
            <a:endParaRPr lang="en-US" sz="1700" dirty="0">
              <a:solidFill>
                <a:schemeClr val="tx2">
                  <a:lumMod val="75000"/>
                </a:schemeClr>
              </a:solidFill>
            </a:endParaRPr>
          </a:p>
        </p:txBody>
      </p:sp>
    </p:spTree>
    <p:extLst>
      <p:ext uri="{BB962C8B-B14F-4D97-AF65-F5344CB8AC3E}">
        <p14:creationId xmlns:p14="http://schemas.microsoft.com/office/powerpoint/2010/main" val="98892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19</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a:solidFill>
                  <a:schemeClr val="accent1"/>
                </a:solidFill>
                <a:ea typeface="Verdana" panose="020B0604030504040204" pitchFamily="34" charset="0"/>
                <a:cs typeface="Verdana" panose="020B0604030504040204" pitchFamily="34" charset="0"/>
              </a:rPr>
              <a:t>Lesson Learned</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11" name="Rectangle 10"/>
          <p:cNvSpPr/>
          <p:nvPr/>
        </p:nvSpPr>
        <p:spPr>
          <a:xfrm>
            <a:off x="792163" y="1066800"/>
            <a:ext cx="7986783" cy="3231654"/>
          </a:xfrm>
          <a:prstGeom prst="rect">
            <a:avLst/>
          </a:prstGeom>
        </p:spPr>
        <p:txBody>
          <a:bodyPr wrap="square">
            <a:spAutoFit/>
          </a:bodyPr>
          <a:lstStyle/>
          <a:p>
            <a:pPr marL="285750" lvl="0" indent="-285750" algn="just">
              <a:buFont typeface="Wingdings" panose="05000000000000000000" pitchFamily="2" charset="2"/>
              <a:buChar char="§"/>
            </a:pPr>
            <a:endParaRPr lang="en-US" sz="1700" dirty="0">
              <a:solidFill>
                <a:schemeClr val="tx2">
                  <a:lumMod val="75000"/>
                </a:schemeClr>
              </a:solidFill>
            </a:endParaRPr>
          </a:p>
          <a:p>
            <a:pPr marL="285750" lvl="0" indent="-285750" algn="just">
              <a:buFont typeface="Wingdings" panose="05000000000000000000" pitchFamily="2" charset="2"/>
              <a:buChar char="§"/>
            </a:pPr>
            <a:r>
              <a:rPr lang="en-US" sz="1700" dirty="0">
                <a:solidFill>
                  <a:schemeClr val="tx2">
                    <a:lumMod val="75000"/>
                  </a:schemeClr>
                </a:solidFill>
              </a:rPr>
              <a:t>Vietnam is currently lacking of primary energy markets, so transparency of fuel prices for power generation in power market environment is an big issue. A mechanism to put into operation of coal, oil and gas into energy market to ensure that the transactions on primary energy are fair, transparent and competitive.</a:t>
            </a:r>
          </a:p>
          <a:p>
            <a:pPr lvl="0" algn="just"/>
            <a:endParaRPr lang="en-US" sz="1700" dirty="0">
              <a:solidFill>
                <a:schemeClr val="tx2">
                  <a:lumMod val="75000"/>
                </a:schemeClr>
              </a:solidFill>
            </a:endParaRPr>
          </a:p>
          <a:p>
            <a:pPr marL="285750" lvl="0" indent="-285750" algn="just">
              <a:buFont typeface="Wingdings" panose="05000000000000000000" pitchFamily="2" charset="2"/>
              <a:buChar char="§"/>
            </a:pPr>
            <a:r>
              <a:rPr lang="en-US" sz="1700" dirty="0">
                <a:solidFill>
                  <a:schemeClr val="tx2">
                    <a:lumMod val="75000"/>
                  </a:schemeClr>
                </a:solidFill>
              </a:rPr>
              <a:t>Electricity retail tariff is uniform throughout the country, not reflecting the supply demand equilibrium. In near future, it is necessary to implement the mechanism of having retail electricity prices by regions.</a:t>
            </a:r>
          </a:p>
          <a:p>
            <a:pPr lvl="0" algn="just"/>
            <a:endParaRPr lang="en-US" sz="1700" dirty="0">
              <a:solidFill>
                <a:schemeClr val="tx2">
                  <a:lumMod val="75000"/>
                </a:schemeClr>
              </a:solidFill>
            </a:endParaRPr>
          </a:p>
          <a:p>
            <a:pPr marL="285750" lvl="0" indent="-285750" algn="just">
              <a:buFont typeface="Wingdings" panose="05000000000000000000" pitchFamily="2" charset="2"/>
              <a:buChar char="§"/>
            </a:pPr>
            <a:endParaRPr lang="en-US" sz="1700" dirty="0">
              <a:solidFill>
                <a:schemeClr val="tx2">
                  <a:lumMod val="75000"/>
                </a:schemeClr>
              </a:solidFill>
            </a:endParaRPr>
          </a:p>
        </p:txBody>
      </p:sp>
    </p:spTree>
    <p:extLst>
      <p:ext uri="{BB962C8B-B14F-4D97-AF65-F5344CB8AC3E}">
        <p14:creationId xmlns:p14="http://schemas.microsoft.com/office/powerpoint/2010/main" val="1194709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2</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Contents</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graphicFrame>
        <p:nvGraphicFramePr>
          <p:cNvPr id="3" name="Diagram 2"/>
          <p:cNvGraphicFramePr/>
          <p:nvPr>
            <p:extLst>
              <p:ext uri="{D42A27DB-BD31-4B8C-83A1-F6EECF244321}">
                <p14:modId xmlns:p14="http://schemas.microsoft.com/office/powerpoint/2010/main" val="2814213998"/>
              </p:ext>
            </p:extLst>
          </p:nvPr>
        </p:nvGraphicFramePr>
        <p:xfrm>
          <a:off x="1524000" y="1574800"/>
          <a:ext cx="64008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9109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fld id="{0F6CCDA2-DAFE-439F-B9C8-89D64E683A99}" type="slidenum">
              <a:rPr lang="en-US"/>
              <a:pPr/>
              <a:t>20</a:t>
            </a:fld>
            <a:endParaRPr lang="en-US" dirty="0"/>
          </a:p>
        </p:txBody>
      </p:sp>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cxnSp>
        <p:nvCxnSpPr>
          <p:cNvPr id="42" name="Straight Connector 41"/>
          <p:cNvCxnSpPr/>
          <p:nvPr/>
        </p:nvCxnSpPr>
        <p:spPr bwMode="auto">
          <a:xfrm>
            <a:off x="-4763" y="838200"/>
            <a:ext cx="9158288" cy="0"/>
          </a:xfrm>
          <a:prstGeom prst="line">
            <a:avLst/>
          </a:prstGeom>
          <a:solidFill>
            <a:schemeClr val="accent1"/>
          </a:solidFill>
          <a:ln w="1905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7" name="Straight Connector 36"/>
          <p:cNvCxnSpPr/>
          <p:nvPr/>
        </p:nvCxnSpPr>
        <p:spPr bwMode="auto">
          <a:xfrm>
            <a:off x="-4763" y="871322"/>
            <a:ext cx="9158288" cy="0"/>
          </a:xfrm>
          <a:prstGeom prst="line">
            <a:avLst/>
          </a:prstGeom>
          <a:solidFill>
            <a:schemeClr val="accent1"/>
          </a:solidFill>
          <a:ln w="1905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8" name="TextBox 6"/>
          <p:cNvSpPr txBox="1">
            <a:spLocks noChangeArrowheads="1"/>
          </p:cNvSpPr>
          <p:nvPr/>
        </p:nvSpPr>
        <p:spPr bwMode="auto">
          <a:xfrm>
            <a:off x="0" y="2362200"/>
            <a:ext cx="9153525"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sz="6000" b="1">
                <a:solidFill>
                  <a:schemeClr val="tx2">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Thank you!</a:t>
            </a:r>
            <a:endParaRPr lang="en-US" sz="6000" b="1" dirty="0">
              <a:solidFill>
                <a:schemeClr val="tx2">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p:txBody>
      </p:sp>
      <p:sp>
        <p:nvSpPr>
          <p:cNvPr id="20" name="Rectangle 19"/>
          <p:cNvSpPr/>
          <p:nvPr/>
        </p:nvSpPr>
        <p:spPr>
          <a:xfrm>
            <a:off x="-4763" y="6267450"/>
            <a:ext cx="9158288" cy="609600"/>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a:t>Vietnam Electricity</a:t>
            </a:r>
            <a:endParaRPr lang="en-US" sz="1400" b="1" dirty="0"/>
          </a:p>
          <a:p>
            <a:pPr algn="ctr" eaLnBrk="1" fontAlgn="auto" hangingPunct="1">
              <a:spcBef>
                <a:spcPts val="0"/>
              </a:spcBef>
              <a:spcAft>
                <a:spcPts val="0"/>
              </a:spcAft>
              <a:defRPr/>
            </a:pPr>
            <a:r>
              <a:rPr lang="en-US" sz="1200" b="1"/>
              <a:t>Address:</a:t>
            </a:r>
            <a:r>
              <a:rPr lang="en-US" sz="1200"/>
              <a:t> </a:t>
            </a:r>
            <a:r>
              <a:rPr lang="en-US" sz="1200" dirty="0"/>
              <a:t>11 Cua Bac, Ba Dinh, Hanoi, Vietnam</a:t>
            </a:r>
          </a:p>
          <a:p>
            <a:pPr algn="ctr" eaLnBrk="1" fontAlgn="auto" hangingPunct="1">
              <a:spcBef>
                <a:spcPts val="0"/>
              </a:spcBef>
              <a:spcAft>
                <a:spcPts val="0"/>
              </a:spcAft>
              <a:defRPr/>
            </a:pPr>
            <a:r>
              <a:rPr lang="en-US" sz="1200" b="1" dirty="0"/>
              <a:t>Tel: </a:t>
            </a:r>
            <a:r>
              <a:rPr lang="en-US" sz="1200" dirty="0"/>
              <a:t>(84-4) 6.6946789 - </a:t>
            </a:r>
            <a:r>
              <a:rPr lang="en-US" sz="1200" b="1" dirty="0"/>
              <a:t>Fax: </a:t>
            </a:r>
            <a:r>
              <a:rPr lang="en-US" sz="1200" dirty="0"/>
              <a:t>(84-4)6.6946666</a:t>
            </a:r>
          </a:p>
        </p:txBody>
      </p:sp>
    </p:spTree>
    <p:extLst>
      <p:ext uri="{BB962C8B-B14F-4D97-AF65-F5344CB8AC3E}">
        <p14:creationId xmlns:p14="http://schemas.microsoft.com/office/powerpoint/2010/main" val="1260616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3</a:t>
            </a:fld>
            <a:endParaRPr lang="en-US" dirty="0"/>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2" name="Rectangle 1"/>
          <p:cNvSpPr/>
          <p:nvPr/>
        </p:nvSpPr>
        <p:spPr>
          <a:xfrm>
            <a:off x="838200" y="2971800"/>
            <a:ext cx="7746826" cy="584775"/>
          </a:xfrm>
          <a:prstGeom prst="rect">
            <a:avLst/>
          </a:prstGeom>
        </p:spPr>
        <p:txBody>
          <a:bodyPr wrap="square">
            <a:spAutoFit/>
          </a:bodyPr>
          <a:lstStyle/>
          <a:p>
            <a:pPr lvl="0" algn="ctr"/>
            <a:r>
              <a:rPr lang="en-US" sz="3200" b="1" dirty="0">
                <a:solidFill>
                  <a:srgbClr val="1F497D">
                    <a:lumMod val="75000"/>
                  </a:srgbClr>
                </a:solidFill>
                <a:cs typeface="Arial" panose="020B0604020202020204" pitchFamily="34" charset="0"/>
              </a:rPr>
              <a:t>Overview of Vietnam Energy Sector</a:t>
            </a:r>
            <a:endParaRPr lang="en-US" sz="3200" dirty="0"/>
          </a:p>
        </p:txBody>
      </p:sp>
    </p:spTree>
    <p:extLst>
      <p:ext uri="{BB962C8B-B14F-4D97-AF65-F5344CB8AC3E}">
        <p14:creationId xmlns:p14="http://schemas.microsoft.com/office/powerpoint/2010/main" val="2811254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4</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AU" sz="2000" dirty="0">
                <a:solidFill>
                  <a:schemeClr val="accent1"/>
                </a:solidFill>
                <a:ea typeface="Verdana" panose="020B0604030504040204" pitchFamily="34" charset="0"/>
                <a:cs typeface="Verdana" panose="020B0604030504040204" pitchFamily="34" charset="0"/>
              </a:rPr>
              <a:t>Overview of Vietnam Energy Sector</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3" name="Rectangle 2"/>
          <p:cNvSpPr/>
          <p:nvPr/>
        </p:nvSpPr>
        <p:spPr>
          <a:xfrm>
            <a:off x="792163" y="1066800"/>
            <a:ext cx="7986783" cy="2262157"/>
          </a:xfrm>
          <a:prstGeom prst="rect">
            <a:avLst/>
          </a:prstGeom>
        </p:spPr>
        <p:txBody>
          <a:bodyPr wrap="square">
            <a:spAutoFit/>
          </a:bodyPr>
          <a:lstStyle/>
          <a:p>
            <a:pPr algn="just"/>
            <a:r>
              <a:rPr lang="en-US" sz="2000" b="1" dirty="0">
                <a:solidFill>
                  <a:schemeClr val="tx2">
                    <a:lumMod val="75000"/>
                  </a:schemeClr>
                </a:solidFill>
              </a:rPr>
              <a:t>1. Potential  Primary sources</a:t>
            </a:r>
            <a:r>
              <a:rPr lang="vi-VN" sz="2000" b="1" dirty="0">
                <a:solidFill>
                  <a:schemeClr val="tx2">
                    <a:lumMod val="75000"/>
                  </a:schemeClr>
                </a:solidFill>
              </a:rPr>
              <a:t>:</a:t>
            </a:r>
            <a:endParaRPr lang="en-US" sz="2000" b="1" dirty="0">
              <a:solidFill>
                <a:schemeClr val="tx2">
                  <a:lumMod val="75000"/>
                </a:schemeClr>
              </a:solidFill>
            </a:endParaRPr>
          </a:p>
          <a:p>
            <a:pPr algn="just"/>
            <a:r>
              <a:rPr lang="en-AU" dirty="0">
                <a:solidFill>
                  <a:schemeClr val="tx2">
                    <a:lumMod val="75000"/>
                  </a:schemeClr>
                </a:solidFill>
              </a:rPr>
              <a:t>Vietnam: a South East Asia country; area of 331,210 km2; population of 95 million;  and per capita income of 2500 USD (as of 2018)</a:t>
            </a:r>
            <a:r>
              <a:rPr lang="en-AU" b="1" dirty="0">
                <a:solidFill>
                  <a:schemeClr val="tx2">
                    <a:lumMod val="75000"/>
                  </a:schemeClr>
                </a:solidFill>
              </a:rPr>
              <a:t>.</a:t>
            </a:r>
            <a:endParaRPr lang="en-US" b="1" dirty="0">
              <a:solidFill>
                <a:schemeClr val="tx2">
                  <a:lumMod val="75000"/>
                </a:schemeClr>
              </a:solidFill>
            </a:endParaRPr>
          </a:p>
          <a:p>
            <a:pPr marL="285750" lvl="0" indent="-285750" algn="just">
              <a:buFont typeface="Wingdings" panose="05000000000000000000" pitchFamily="2" charset="2"/>
              <a:buChar char="§"/>
            </a:pPr>
            <a:endParaRPr lang="en-US" sz="1700" b="1" dirty="0">
              <a:solidFill>
                <a:schemeClr val="tx2">
                  <a:lumMod val="75000"/>
                </a:schemeClr>
              </a:solidFill>
            </a:endParaRPr>
          </a:p>
          <a:p>
            <a:pPr marL="285750" lvl="0" indent="-285750" algn="just">
              <a:buFont typeface="Wingdings" panose="05000000000000000000" pitchFamily="2" charset="2"/>
              <a:buChar char="§"/>
            </a:pPr>
            <a:endParaRPr lang="en-US" sz="1700" b="1" dirty="0">
              <a:solidFill>
                <a:schemeClr val="tx2">
                  <a:lumMod val="75000"/>
                </a:schemeClr>
              </a:solidFill>
            </a:endParaRPr>
          </a:p>
          <a:p>
            <a:pPr marL="285750" lvl="0" indent="-285750" algn="just">
              <a:buFont typeface="Wingdings" panose="05000000000000000000" pitchFamily="2" charset="2"/>
              <a:buChar char="§"/>
            </a:pPr>
            <a:endParaRPr lang="en-US" sz="1700" b="1" dirty="0">
              <a:solidFill>
                <a:schemeClr val="tx2">
                  <a:lumMod val="75000"/>
                </a:schemeClr>
              </a:solidFill>
            </a:endParaRPr>
          </a:p>
          <a:p>
            <a:pPr marL="285750" lvl="0" indent="-285750" algn="just">
              <a:buFont typeface="Wingdings" panose="05000000000000000000" pitchFamily="2" charset="2"/>
              <a:buChar char="§"/>
            </a:pPr>
            <a:endParaRPr lang="en-US" sz="1700" b="1" dirty="0">
              <a:solidFill>
                <a:schemeClr val="tx2">
                  <a:lumMod val="75000"/>
                </a:schemeClr>
              </a:solidFill>
            </a:endParaRPr>
          </a:p>
          <a:p>
            <a:pPr lvl="0" algn="just"/>
            <a:endParaRPr lang="vi-VN" sz="1700" dirty="0">
              <a:solidFill>
                <a:schemeClr val="tx2">
                  <a:lumMod val="7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975879020"/>
              </p:ext>
            </p:extLst>
          </p:nvPr>
        </p:nvGraphicFramePr>
        <p:xfrm>
          <a:off x="1447800" y="2209800"/>
          <a:ext cx="6629400" cy="286512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3806937482"/>
                    </a:ext>
                  </a:extLst>
                </a:gridCol>
                <a:gridCol w="4648200">
                  <a:extLst>
                    <a:ext uri="{9D8B030D-6E8A-4147-A177-3AD203B41FA5}">
                      <a16:colId xmlns:a16="http://schemas.microsoft.com/office/drawing/2014/main" val="1469911213"/>
                    </a:ext>
                  </a:extLst>
                </a:gridCol>
              </a:tblGrid>
              <a:tr h="370840">
                <a:tc gridSpan="2">
                  <a:txBody>
                    <a:bodyPr/>
                    <a:lstStyle/>
                    <a:p>
                      <a:pPr algn="ctr"/>
                      <a:r>
                        <a:rPr lang="en-AU" dirty="0"/>
                        <a:t>Commercial</a:t>
                      </a:r>
                      <a:r>
                        <a:rPr lang="en-AU" baseline="0" dirty="0"/>
                        <a:t> potential of primary energy sources</a:t>
                      </a:r>
                      <a:endParaRPr lang="en-AU" dirty="0"/>
                    </a:p>
                  </a:txBody>
                  <a:tcPr/>
                </a:tc>
                <a:tc hMerge="1">
                  <a:txBody>
                    <a:bodyPr/>
                    <a:lstStyle/>
                    <a:p>
                      <a:endParaRPr lang="en-AU" dirty="0"/>
                    </a:p>
                  </a:txBody>
                  <a:tcPr/>
                </a:tc>
                <a:extLst>
                  <a:ext uri="{0D108BD9-81ED-4DB2-BD59-A6C34878D82A}">
                    <a16:rowId xmlns:a16="http://schemas.microsoft.com/office/drawing/2014/main" val="3283271554"/>
                  </a:ext>
                </a:extLst>
              </a:tr>
              <a:tr h="370840">
                <a:tc>
                  <a:txBody>
                    <a:bodyPr/>
                    <a:lstStyle/>
                    <a:p>
                      <a:r>
                        <a:rPr lang="en-AU" dirty="0"/>
                        <a:t>Coal</a:t>
                      </a:r>
                    </a:p>
                  </a:txBody>
                  <a:tcPr/>
                </a:tc>
                <a:tc>
                  <a:txBody>
                    <a:bodyPr/>
                    <a:lstStyle/>
                    <a:p>
                      <a:r>
                        <a:rPr lang="en-AU" dirty="0"/>
                        <a:t>3.5 billion tones (33.4 million tone</a:t>
                      </a:r>
                      <a:r>
                        <a:rPr lang="en-AU" baseline="0" dirty="0"/>
                        <a:t> are used in 2017)</a:t>
                      </a:r>
                      <a:endParaRPr lang="en-AU" dirty="0"/>
                    </a:p>
                  </a:txBody>
                  <a:tcPr/>
                </a:tc>
                <a:extLst>
                  <a:ext uri="{0D108BD9-81ED-4DB2-BD59-A6C34878D82A}">
                    <a16:rowId xmlns:a16="http://schemas.microsoft.com/office/drawing/2014/main" val="1621557738"/>
                  </a:ext>
                </a:extLst>
              </a:tr>
              <a:tr h="370840">
                <a:tc>
                  <a:txBody>
                    <a:bodyPr/>
                    <a:lstStyle/>
                    <a:p>
                      <a:r>
                        <a:rPr lang="en-AU" dirty="0"/>
                        <a:t>Natural Gas</a:t>
                      </a:r>
                    </a:p>
                  </a:txBody>
                  <a:tcPr/>
                </a:tc>
                <a:tc>
                  <a:txBody>
                    <a:bodyPr/>
                    <a:lstStyle/>
                    <a:p>
                      <a:r>
                        <a:rPr lang="en-AU" dirty="0"/>
                        <a:t>270 billion m3 (6 billion</a:t>
                      </a:r>
                      <a:r>
                        <a:rPr lang="en-AU" baseline="0" dirty="0"/>
                        <a:t> m3 are used in 2017)</a:t>
                      </a:r>
                      <a:endParaRPr lang="en-AU" dirty="0"/>
                    </a:p>
                  </a:txBody>
                  <a:tcPr/>
                </a:tc>
                <a:extLst>
                  <a:ext uri="{0D108BD9-81ED-4DB2-BD59-A6C34878D82A}">
                    <a16:rowId xmlns:a16="http://schemas.microsoft.com/office/drawing/2014/main" val="3412330057"/>
                  </a:ext>
                </a:extLst>
              </a:tr>
              <a:tr h="370840">
                <a:tc>
                  <a:txBody>
                    <a:bodyPr/>
                    <a:lstStyle/>
                    <a:p>
                      <a:r>
                        <a:rPr lang="en-AU" dirty="0"/>
                        <a:t>Hydro</a:t>
                      </a:r>
                    </a:p>
                  </a:txBody>
                  <a:tcPr/>
                </a:tc>
                <a:tc>
                  <a:txBody>
                    <a:bodyPr/>
                    <a:lstStyle/>
                    <a:p>
                      <a:r>
                        <a:rPr lang="en-AU" dirty="0"/>
                        <a:t>110 billion kWh/year, (86.6 billion kWh in 2017)</a:t>
                      </a:r>
                    </a:p>
                  </a:txBody>
                  <a:tcPr/>
                </a:tc>
                <a:extLst>
                  <a:ext uri="{0D108BD9-81ED-4DB2-BD59-A6C34878D82A}">
                    <a16:rowId xmlns:a16="http://schemas.microsoft.com/office/drawing/2014/main" val="1660905134"/>
                  </a:ext>
                </a:extLst>
              </a:tr>
              <a:tr h="370840">
                <a:tc>
                  <a:txBody>
                    <a:bodyPr/>
                    <a:lstStyle/>
                    <a:p>
                      <a:r>
                        <a:rPr lang="en-AU" dirty="0"/>
                        <a:t>Wind</a:t>
                      </a:r>
                    </a:p>
                  </a:txBody>
                  <a:tcPr/>
                </a:tc>
                <a:tc>
                  <a:txBody>
                    <a:bodyPr/>
                    <a:lstStyle/>
                    <a:p>
                      <a:r>
                        <a:rPr lang="en-AU" dirty="0"/>
                        <a:t>7.200 MW</a:t>
                      </a:r>
                    </a:p>
                  </a:txBody>
                  <a:tcPr/>
                </a:tc>
                <a:extLst>
                  <a:ext uri="{0D108BD9-81ED-4DB2-BD59-A6C34878D82A}">
                    <a16:rowId xmlns:a16="http://schemas.microsoft.com/office/drawing/2014/main" val="1064319505"/>
                  </a:ext>
                </a:extLst>
              </a:tr>
              <a:tr h="370840">
                <a:tc>
                  <a:txBody>
                    <a:bodyPr/>
                    <a:lstStyle/>
                    <a:p>
                      <a:r>
                        <a:rPr lang="en-AU" dirty="0"/>
                        <a:t>Solar</a:t>
                      </a:r>
                    </a:p>
                  </a:txBody>
                  <a:tcPr/>
                </a:tc>
                <a:tc>
                  <a:txBody>
                    <a:bodyPr/>
                    <a:lstStyle/>
                    <a:p>
                      <a:r>
                        <a:rPr lang="en-AU" dirty="0"/>
                        <a:t>8.000</a:t>
                      </a:r>
                      <a:r>
                        <a:rPr lang="en-AU" baseline="0" dirty="0"/>
                        <a:t> - </a:t>
                      </a:r>
                      <a:r>
                        <a:rPr lang="en-AU" dirty="0"/>
                        <a:t>40.000 MW</a:t>
                      </a:r>
                    </a:p>
                  </a:txBody>
                  <a:tcPr/>
                </a:tc>
                <a:extLst>
                  <a:ext uri="{0D108BD9-81ED-4DB2-BD59-A6C34878D82A}">
                    <a16:rowId xmlns:a16="http://schemas.microsoft.com/office/drawing/2014/main" val="1689851515"/>
                  </a:ext>
                </a:extLst>
              </a:tr>
              <a:tr h="370840">
                <a:tc>
                  <a:txBody>
                    <a:bodyPr/>
                    <a:lstStyle/>
                    <a:p>
                      <a:r>
                        <a:rPr lang="en-AU" dirty="0"/>
                        <a:t>Geothermal</a:t>
                      </a:r>
                    </a:p>
                  </a:txBody>
                  <a:tcPr/>
                </a:tc>
                <a:tc>
                  <a:txBody>
                    <a:bodyPr/>
                    <a:lstStyle/>
                    <a:p>
                      <a:r>
                        <a:rPr lang="en-AU" dirty="0"/>
                        <a:t>680 MW</a:t>
                      </a:r>
                    </a:p>
                  </a:txBody>
                  <a:tcPr/>
                </a:tc>
                <a:extLst>
                  <a:ext uri="{0D108BD9-81ED-4DB2-BD59-A6C34878D82A}">
                    <a16:rowId xmlns:a16="http://schemas.microsoft.com/office/drawing/2014/main" val="2761520924"/>
                  </a:ext>
                </a:extLst>
              </a:tr>
            </a:tbl>
          </a:graphicData>
        </a:graphic>
      </p:graphicFrame>
    </p:spTree>
    <p:extLst>
      <p:ext uri="{BB962C8B-B14F-4D97-AF65-F5344CB8AC3E}">
        <p14:creationId xmlns:p14="http://schemas.microsoft.com/office/powerpoint/2010/main" val="1732542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5</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AU" sz="2000" dirty="0">
                <a:solidFill>
                  <a:schemeClr val="accent1"/>
                </a:solidFill>
                <a:ea typeface="Verdana" panose="020B0604030504040204" pitchFamily="34" charset="0"/>
                <a:cs typeface="Verdana" panose="020B0604030504040204" pitchFamily="34" charset="0"/>
              </a:rPr>
              <a:t>Overview of Vietnam Energy Sector</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4" name="Rectangle 3"/>
          <p:cNvSpPr/>
          <p:nvPr/>
        </p:nvSpPr>
        <p:spPr>
          <a:xfrm>
            <a:off x="29137" y="984102"/>
            <a:ext cx="2417650" cy="400110"/>
          </a:xfrm>
          <a:prstGeom prst="rect">
            <a:avLst/>
          </a:prstGeom>
        </p:spPr>
        <p:txBody>
          <a:bodyPr wrap="none">
            <a:spAutoFit/>
          </a:bodyPr>
          <a:lstStyle/>
          <a:p>
            <a:pPr algn="just"/>
            <a:r>
              <a:rPr lang="en-US" sz="2000" b="1" dirty="0">
                <a:solidFill>
                  <a:schemeClr val="tx2">
                    <a:lumMod val="75000"/>
                  </a:schemeClr>
                </a:solidFill>
              </a:rPr>
              <a:t>2. Generation mix</a:t>
            </a:r>
            <a:r>
              <a:rPr lang="vi-VN" sz="2000" b="1" dirty="0">
                <a:solidFill>
                  <a:schemeClr val="tx2">
                    <a:lumMod val="75000"/>
                  </a:schemeClr>
                </a:solidFill>
              </a:rPr>
              <a:t>:</a:t>
            </a:r>
            <a:endParaRPr lang="en-US" sz="2000" b="1" dirty="0">
              <a:solidFill>
                <a:schemeClr val="tx2">
                  <a:lumMod val="7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270294836"/>
              </p:ext>
            </p:extLst>
          </p:nvPr>
        </p:nvGraphicFramePr>
        <p:xfrm>
          <a:off x="4572000" y="990600"/>
          <a:ext cx="4343401" cy="2544384"/>
        </p:xfrm>
        <a:graphic>
          <a:graphicData uri="http://schemas.openxmlformats.org/drawingml/2006/table">
            <a:tbl>
              <a:tblPr firstRow="1" lastRow="1" bandRow="1">
                <a:tableStyleId>{5C22544A-7EE6-4342-B048-85BDC9FD1C3A}</a:tableStyleId>
              </a:tblPr>
              <a:tblGrid>
                <a:gridCol w="2743200">
                  <a:extLst>
                    <a:ext uri="{9D8B030D-6E8A-4147-A177-3AD203B41FA5}">
                      <a16:colId xmlns:a16="http://schemas.microsoft.com/office/drawing/2014/main" val="952819181"/>
                    </a:ext>
                  </a:extLst>
                </a:gridCol>
                <a:gridCol w="838200">
                  <a:extLst>
                    <a:ext uri="{9D8B030D-6E8A-4147-A177-3AD203B41FA5}">
                      <a16:colId xmlns:a16="http://schemas.microsoft.com/office/drawing/2014/main" val="306520369"/>
                    </a:ext>
                  </a:extLst>
                </a:gridCol>
                <a:gridCol w="762001">
                  <a:extLst>
                    <a:ext uri="{9D8B030D-6E8A-4147-A177-3AD203B41FA5}">
                      <a16:colId xmlns:a16="http://schemas.microsoft.com/office/drawing/2014/main" val="20002"/>
                    </a:ext>
                  </a:extLst>
                </a:gridCol>
              </a:tblGrid>
              <a:tr h="318048">
                <a:tc>
                  <a:txBody>
                    <a:bodyPr/>
                    <a:lstStyle/>
                    <a:p>
                      <a:pPr algn="l" fontAlgn="b"/>
                      <a:r>
                        <a:rPr lang="en-AU" sz="1200" b="1" i="0" u="none" strike="noStrike" dirty="0">
                          <a:solidFill>
                            <a:schemeClr val="dk1"/>
                          </a:solidFill>
                          <a:effectLst/>
                          <a:latin typeface="Times New Roman" panose="02020603050405020304" pitchFamily="18" charset="0"/>
                          <a:cs typeface="Times New Roman" panose="02020603050405020304" pitchFamily="18" charset="0"/>
                        </a:rPr>
                        <a:t>Installed capacity by 10/2018</a:t>
                      </a:r>
                      <a:endParaRPr lang="en-AU"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MW</a:t>
                      </a:r>
                    </a:p>
                  </a:txBody>
                  <a:tcPr marL="9525" marR="9525" marT="9525" marB="0" anchor="ctr"/>
                </a:tc>
                <a:tc>
                  <a:txBody>
                    <a:bodyPr/>
                    <a:lstStyle/>
                    <a:p>
                      <a:pPr algn="ct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tc>
                <a:extLst>
                  <a:ext uri="{0D108BD9-81ED-4DB2-BD59-A6C34878D82A}">
                    <a16:rowId xmlns:a16="http://schemas.microsoft.com/office/drawing/2014/main" val="1693860096"/>
                  </a:ext>
                </a:extLst>
              </a:tr>
              <a:tr h="318048">
                <a:tc>
                  <a:txBody>
                    <a:bodyPr/>
                    <a:lstStyle/>
                    <a:p>
                      <a:pPr algn="l"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Hydro</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19,674</a:t>
                      </a:r>
                    </a:p>
                  </a:txBody>
                  <a:tcPr marL="9525" marR="9525" marT="9525" marB="0" anchor="ctr"/>
                </a:tc>
                <a:tc>
                  <a:txBody>
                    <a:bodyPr/>
                    <a:lstStyle/>
                    <a:p>
                      <a:pPr algn="ctr"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40.25</a:t>
                      </a:r>
                    </a:p>
                  </a:txBody>
                  <a:tcPr marL="9525" marR="9525" marT="9525" marB="0" anchor="ctr"/>
                </a:tc>
                <a:extLst>
                  <a:ext uri="{0D108BD9-81ED-4DB2-BD59-A6C34878D82A}">
                    <a16:rowId xmlns:a16="http://schemas.microsoft.com/office/drawing/2014/main" val="3174072870"/>
                  </a:ext>
                </a:extLst>
              </a:tr>
              <a:tr h="318048">
                <a:tc>
                  <a:txBody>
                    <a:bodyPr/>
                    <a:lstStyle/>
                    <a:p>
                      <a:pPr algn="l"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Coal-fired</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18,430</a:t>
                      </a:r>
                    </a:p>
                  </a:txBody>
                  <a:tcPr marL="9525" marR="9525" marT="9525" marB="0" anchor="ctr"/>
                </a:tc>
                <a:tc>
                  <a:txBody>
                    <a:bodyPr/>
                    <a:lstStyle/>
                    <a:p>
                      <a:pPr algn="ctr"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37.7</a:t>
                      </a:r>
                    </a:p>
                  </a:txBody>
                  <a:tcPr marL="9525" marR="9525" marT="9525" marB="0" anchor="ctr"/>
                </a:tc>
                <a:extLst>
                  <a:ext uri="{0D108BD9-81ED-4DB2-BD59-A6C34878D82A}">
                    <a16:rowId xmlns:a16="http://schemas.microsoft.com/office/drawing/2014/main" val="2008180403"/>
                  </a:ext>
                </a:extLst>
              </a:tr>
              <a:tr h="318048">
                <a:tc>
                  <a:txBody>
                    <a:bodyPr/>
                    <a:lstStyle/>
                    <a:p>
                      <a:pPr algn="l"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Gas-fired</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7.528</a:t>
                      </a:r>
                    </a:p>
                  </a:txBody>
                  <a:tcPr marL="9525" marR="9525" marT="9525" marB="0" anchor="ctr"/>
                </a:tc>
                <a:tc>
                  <a:txBody>
                    <a:bodyPr/>
                    <a:lstStyle/>
                    <a:p>
                      <a:pPr algn="ctr"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15.4</a:t>
                      </a:r>
                    </a:p>
                  </a:txBody>
                  <a:tcPr marL="9525" marR="9525" marT="9525" marB="0" anchor="ctr"/>
                </a:tc>
                <a:extLst>
                  <a:ext uri="{0D108BD9-81ED-4DB2-BD59-A6C34878D82A}">
                    <a16:rowId xmlns:a16="http://schemas.microsoft.com/office/drawing/2014/main" val="345033498"/>
                  </a:ext>
                </a:extLst>
              </a:tr>
              <a:tr h="318048">
                <a:tc>
                  <a:txBody>
                    <a:bodyPr/>
                    <a:lstStyle/>
                    <a:p>
                      <a:pPr algn="l"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Oil-fired</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1,500</a:t>
                      </a:r>
                    </a:p>
                  </a:txBody>
                  <a:tcPr marL="9525" marR="9525" marT="9525" marB="0" anchor="ctr"/>
                </a:tc>
                <a:tc>
                  <a:txBody>
                    <a:bodyPr/>
                    <a:lstStyle/>
                    <a:p>
                      <a:pPr algn="ctr"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3.1</a:t>
                      </a:r>
                    </a:p>
                  </a:txBody>
                  <a:tcPr marL="9525" marR="9525" marT="9525" marB="0" anchor="ctr"/>
                </a:tc>
                <a:extLst>
                  <a:ext uri="{0D108BD9-81ED-4DB2-BD59-A6C34878D82A}">
                    <a16:rowId xmlns:a16="http://schemas.microsoft.com/office/drawing/2014/main" val="2130606092"/>
                  </a:ext>
                </a:extLst>
              </a:tr>
              <a:tr h="318048">
                <a:tc>
                  <a:txBody>
                    <a:bodyPr/>
                    <a:lstStyle/>
                    <a:p>
                      <a:pPr algn="l"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Import</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1,340</a:t>
                      </a:r>
                    </a:p>
                  </a:txBody>
                  <a:tcPr marL="9525" marR="9525" marT="9525" marB="0" anchor="ctr"/>
                </a:tc>
                <a:tc>
                  <a:txBody>
                    <a:bodyPr/>
                    <a:lstStyle/>
                    <a:p>
                      <a:pPr algn="ctr"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2.75</a:t>
                      </a:r>
                    </a:p>
                  </a:txBody>
                  <a:tcPr marL="9525" marR="9525" marT="9525" marB="0" anchor="ctr"/>
                </a:tc>
                <a:extLst>
                  <a:ext uri="{0D108BD9-81ED-4DB2-BD59-A6C34878D82A}">
                    <a16:rowId xmlns:a16="http://schemas.microsoft.com/office/drawing/2014/main" val="1924382674"/>
                  </a:ext>
                </a:extLst>
              </a:tr>
              <a:tr h="318048">
                <a:tc>
                  <a:txBody>
                    <a:bodyPr/>
                    <a:lstStyle/>
                    <a:p>
                      <a:pPr algn="l"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Renewable</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403</a:t>
                      </a:r>
                    </a:p>
                  </a:txBody>
                  <a:tcPr marL="9525" marR="9525" marT="9525" marB="0" anchor="ctr"/>
                </a:tc>
                <a:tc>
                  <a:txBody>
                    <a:bodyPr/>
                    <a:lstStyle/>
                    <a:p>
                      <a:pPr algn="ctr" fontAlgn="b"/>
                      <a:r>
                        <a:rPr lang="en-AU" sz="1200" b="0" i="0" u="none" strike="noStrike" dirty="0">
                          <a:solidFill>
                            <a:srgbClr val="000000"/>
                          </a:solidFill>
                          <a:effectLst/>
                          <a:latin typeface="Times New Roman" panose="02020603050405020304" pitchFamily="18" charset="0"/>
                          <a:cs typeface="Times New Roman" panose="02020603050405020304" pitchFamily="18" charset="0"/>
                        </a:rPr>
                        <a:t>0.8</a:t>
                      </a:r>
                    </a:p>
                  </a:txBody>
                  <a:tcPr marL="9525" marR="9525" marT="9525" marB="0" anchor="ctr"/>
                </a:tc>
                <a:extLst>
                  <a:ext uri="{0D108BD9-81ED-4DB2-BD59-A6C34878D82A}">
                    <a16:rowId xmlns:a16="http://schemas.microsoft.com/office/drawing/2014/main" val="3119565756"/>
                  </a:ext>
                </a:extLst>
              </a:tr>
              <a:tr h="318048">
                <a:tc>
                  <a:txBody>
                    <a:bodyPr/>
                    <a:lstStyle/>
                    <a:p>
                      <a:pPr algn="l"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Total</a:t>
                      </a:r>
                    </a:p>
                  </a:txBody>
                  <a:tcPr marL="9525" marR="9525" marT="9525" marB="0" anchor="ctr"/>
                </a:tc>
                <a:tc>
                  <a:txBody>
                    <a:bodyPr/>
                    <a:lstStyle/>
                    <a:p>
                      <a:pPr algn="r" fontAlgn="b"/>
                      <a:r>
                        <a:rPr lang="en-AU" sz="1200" b="1" i="0" u="none" strike="noStrike" dirty="0">
                          <a:solidFill>
                            <a:srgbClr val="000000"/>
                          </a:solidFill>
                          <a:effectLst/>
                          <a:latin typeface="Times New Roman" panose="02020603050405020304" pitchFamily="18" charset="0"/>
                          <a:cs typeface="Times New Roman" panose="02020603050405020304" pitchFamily="18" charset="0"/>
                        </a:rPr>
                        <a:t>48,875</a:t>
                      </a:r>
                    </a:p>
                  </a:txBody>
                  <a:tcPr marL="9525" marR="9525" marT="9525" marB="0" anchor="ctr"/>
                </a:tc>
                <a:tc>
                  <a:txBody>
                    <a:bodyPr/>
                    <a:lstStyle/>
                    <a:p>
                      <a:pPr algn="r" fontAlgn="b"/>
                      <a:endParaRPr lang="en-AU"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2388547585"/>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913237861"/>
              </p:ext>
            </p:extLst>
          </p:nvPr>
        </p:nvGraphicFramePr>
        <p:xfrm>
          <a:off x="4572000" y="3581400"/>
          <a:ext cx="4327454" cy="2604434"/>
        </p:xfrm>
        <a:graphic>
          <a:graphicData uri="http://schemas.openxmlformats.org/drawingml/2006/table">
            <a:tbl>
              <a:tblPr firstRow="1" bandRow="1"/>
              <a:tblGrid>
                <a:gridCol w="2527758">
                  <a:extLst>
                    <a:ext uri="{9D8B030D-6E8A-4147-A177-3AD203B41FA5}">
                      <a16:colId xmlns:a16="http://schemas.microsoft.com/office/drawing/2014/main" val="2488997319"/>
                    </a:ext>
                  </a:extLst>
                </a:gridCol>
                <a:gridCol w="899848">
                  <a:extLst>
                    <a:ext uri="{9D8B030D-6E8A-4147-A177-3AD203B41FA5}">
                      <a16:colId xmlns:a16="http://schemas.microsoft.com/office/drawing/2014/main" val="3398795100"/>
                    </a:ext>
                  </a:extLst>
                </a:gridCol>
                <a:gridCol w="899848">
                  <a:extLst>
                    <a:ext uri="{9D8B030D-6E8A-4147-A177-3AD203B41FA5}">
                      <a16:colId xmlns:a16="http://schemas.microsoft.com/office/drawing/2014/main" val="550410992"/>
                    </a:ext>
                  </a:extLst>
                </a:gridCol>
              </a:tblGrid>
              <a:tr h="237115">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r>
                        <a:rPr lang="en-AU" sz="1200" dirty="0"/>
                        <a:t>Network</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BD0D9"/>
                    </a:solidFill>
                  </a:tcPr>
                </a:tc>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r>
                        <a:rPr lang="en-AU" sz="1200" dirty="0"/>
                        <a:t>Unit</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BD0D9"/>
                    </a:solidFill>
                  </a:tcPr>
                </a:tc>
                <a:tc>
                  <a:txBody>
                    <a:bodyPr/>
                    <a:lstStyle>
                      <a:lvl1pPr marL="0" algn="l" defTabSz="914400" rtl="0" eaLnBrk="1" latinLnBrk="0" hangingPunct="1">
                        <a:defRPr sz="1800" b="1" kern="1200">
                          <a:solidFill>
                            <a:schemeClr val="lt1"/>
                          </a:solidFill>
                          <a:latin typeface="Constantia"/>
                        </a:defRPr>
                      </a:lvl1pPr>
                      <a:lvl2pPr marL="457200" algn="l" defTabSz="914400" rtl="0" eaLnBrk="1" latinLnBrk="0" hangingPunct="1">
                        <a:defRPr sz="1800" b="1" kern="1200">
                          <a:solidFill>
                            <a:schemeClr val="lt1"/>
                          </a:solidFill>
                          <a:latin typeface="Constantia"/>
                        </a:defRPr>
                      </a:lvl2pPr>
                      <a:lvl3pPr marL="914400" algn="l" defTabSz="914400" rtl="0" eaLnBrk="1" latinLnBrk="0" hangingPunct="1">
                        <a:defRPr sz="1800" b="1" kern="1200">
                          <a:solidFill>
                            <a:schemeClr val="lt1"/>
                          </a:solidFill>
                          <a:latin typeface="Constantia"/>
                        </a:defRPr>
                      </a:lvl3pPr>
                      <a:lvl4pPr marL="1371600" algn="l" defTabSz="914400" rtl="0" eaLnBrk="1" latinLnBrk="0" hangingPunct="1">
                        <a:defRPr sz="1800" b="1" kern="1200">
                          <a:solidFill>
                            <a:schemeClr val="lt1"/>
                          </a:solidFill>
                          <a:latin typeface="Constantia"/>
                        </a:defRPr>
                      </a:lvl4pPr>
                      <a:lvl5pPr marL="1828800" algn="l" defTabSz="914400" rtl="0" eaLnBrk="1" latinLnBrk="0" hangingPunct="1">
                        <a:defRPr sz="1800" b="1" kern="1200">
                          <a:solidFill>
                            <a:schemeClr val="lt1"/>
                          </a:solidFill>
                          <a:latin typeface="Constantia"/>
                        </a:defRPr>
                      </a:lvl5pPr>
                      <a:lvl6pPr marL="2286000" algn="l" defTabSz="914400" rtl="0" eaLnBrk="1" latinLnBrk="0" hangingPunct="1">
                        <a:defRPr sz="1800" b="1" kern="1200">
                          <a:solidFill>
                            <a:schemeClr val="lt1"/>
                          </a:solidFill>
                          <a:latin typeface="Constantia"/>
                        </a:defRPr>
                      </a:lvl6pPr>
                      <a:lvl7pPr marL="2743200" algn="l" defTabSz="914400" rtl="0" eaLnBrk="1" latinLnBrk="0" hangingPunct="1">
                        <a:defRPr sz="1800" b="1" kern="1200">
                          <a:solidFill>
                            <a:schemeClr val="lt1"/>
                          </a:solidFill>
                          <a:latin typeface="Constantia"/>
                        </a:defRPr>
                      </a:lvl7pPr>
                      <a:lvl8pPr marL="3200400" algn="l" defTabSz="914400" rtl="0" eaLnBrk="1" latinLnBrk="0" hangingPunct="1">
                        <a:defRPr sz="1800" b="1" kern="1200">
                          <a:solidFill>
                            <a:schemeClr val="lt1"/>
                          </a:solidFill>
                          <a:latin typeface="Constantia"/>
                        </a:defRPr>
                      </a:lvl8pPr>
                      <a:lvl9pPr marL="3657600" algn="l" defTabSz="914400" rtl="0" eaLnBrk="1" latinLnBrk="0" hangingPunct="1">
                        <a:defRPr sz="1800" b="1" kern="1200">
                          <a:solidFill>
                            <a:schemeClr val="lt1"/>
                          </a:solidFill>
                          <a:latin typeface="Constantia"/>
                        </a:defRPr>
                      </a:lvl9pPr>
                    </a:lstStyle>
                    <a:p>
                      <a:r>
                        <a:rPr lang="en-AU" sz="1200" dirty="0"/>
                        <a:t>Quantity</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BD0D9"/>
                    </a:solidFill>
                  </a:tcPr>
                </a:tc>
                <a:extLst>
                  <a:ext uri="{0D108BD9-81ED-4DB2-BD59-A6C34878D82A}">
                    <a16:rowId xmlns:a16="http://schemas.microsoft.com/office/drawing/2014/main" val="3778913123"/>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500</a:t>
                      </a:r>
                      <a:r>
                        <a:rPr lang="en-AU" sz="1200" baseline="0" dirty="0"/>
                        <a:t> kV transmission line</a:t>
                      </a:r>
                      <a:endParaRPr lang="en-AU" sz="12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Km</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7,444</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extLst>
                  <a:ext uri="{0D108BD9-81ED-4DB2-BD59-A6C34878D82A}">
                    <a16:rowId xmlns:a16="http://schemas.microsoft.com/office/drawing/2014/main" val="2307662691"/>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dirty="0"/>
                        <a:t>200</a:t>
                      </a:r>
                      <a:r>
                        <a:rPr lang="en-AU" sz="1200" baseline="0" dirty="0"/>
                        <a:t> kV transmission line</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16,551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extLst>
                  <a:ext uri="{0D108BD9-81ED-4DB2-BD59-A6C34878D82A}">
                    <a16:rowId xmlns:a16="http://schemas.microsoft.com/office/drawing/2014/main" val="3779862364"/>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aseline="0" dirty="0"/>
                        <a:t>110 kV distribution line</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20,215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extLst>
                  <a:ext uri="{0D108BD9-81ED-4DB2-BD59-A6C34878D82A}">
                    <a16:rowId xmlns:a16="http://schemas.microsoft.com/office/drawing/2014/main" val="1074831771"/>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Medium and low voltage</a:t>
                      </a:r>
                      <a:r>
                        <a:rPr lang="en-AU" sz="1200" baseline="0" dirty="0"/>
                        <a:t> line (2015)</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Km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476,572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extLst>
                  <a:ext uri="{0D108BD9-81ED-4DB2-BD59-A6C34878D82A}">
                    <a16:rowId xmlns:a16="http://schemas.microsoft.com/office/drawing/2014/main" val="4260182088"/>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500</a:t>
                      </a:r>
                      <a:r>
                        <a:rPr lang="en-AU" sz="1200" baseline="0" dirty="0"/>
                        <a:t> kV substation</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err="1"/>
                        <a:t>MVA</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26,100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extLst>
                  <a:ext uri="{0D108BD9-81ED-4DB2-BD59-A6C34878D82A}">
                    <a16:rowId xmlns:a16="http://schemas.microsoft.com/office/drawing/2014/main" val="1220203999"/>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baseline="0" dirty="0"/>
                        <a:t>220 kV substation</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err="1"/>
                        <a:t>MVA</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44,602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extLst>
                  <a:ext uri="{0D108BD9-81ED-4DB2-BD59-A6C34878D82A}">
                    <a16:rowId xmlns:a16="http://schemas.microsoft.com/office/drawing/2014/main" val="4014407002"/>
                  </a:ext>
                </a:extLst>
              </a:tr>
              <a:tr h="269070">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baseline="0" dirty="0"/>
                        <a:t>110 kV substation</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err="1"/>
                        <a:t>MVA</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dirty="0"/>
                        <a:t>50,813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40000"/>
                      </a:srgbClr>
                    </a:solidFill>
                  </a:tcPr>
                </a:tc>
                <a:extLst>
                  <a:ext uri="{0D108BD9-81ED-4DB2-BD59-A6C34878D82A}">
                    <a16:rowId xmlns:a16="http://schemas.microsoft.com/office/drawing/2014/main" val="531042988"/>
                  </a:ext>
                </a:extLst>
              </a:tr>
              <a:tr h="409874">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a:t>Medium and low voltage</a:t>
                      </a:r>
                      <a:r>
                        <a:rPr lang="en-AU" sz="1200" baseline="0" dirty="0"/>
                        <a:t> substation </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r>
                        <a:rPr lang="en-AU" sz="1200" dirty="0" err="1"/>
                        <a:t>MVA</a:t>
                      </a:r>
                      <a:endParaRPr lang="en-AU" sz="12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tc>
                  <a:txBody>
                    <a:bodyPr/>
                    <a:lstStyle>
                      <a:lvl1pPr marL="0" algn="l" defTabSz="914400" rtl="0" eaLnBrk="1" latinLnBrk="0" hangingPunct="1">
                        <a:defRPr sz="1800" kern="1200">
                          <a:solidFill>
                            <a:schemeClr val="dk1"/>
                          </a:solidFill>
                          <a:latin typeface="Constantia"/>
                        </a:defRPr>
                      </a:lvl1pPr>
                      <a:lvl2pPr marL="457200" algn="l" defTabSz="914400" rtl="0" eaLnBrk="1" latinLnBrk="0" hangingPunct="1">
                        <a:defRPr sz="1800" kern="1200">
                          <a:solidFill>
                            <a:schemeClr val="dk1"/>
                          </a:solidFill>
                          <a:latin typeface="Constantia"/>
                        </a:defRPr>
                      </a:lvl2pPr>
                      <a:lvl3pPr marL="914400" algn="l" defTabSz="914400" rtl="0" eaLnBrk="1" latinLnBrk="0" hangingPunct="1">
                        <a:defRPr sz="1800" kern="1200">
                          <a:solidFill>
                            <a:schemeClr val="dk1"/>
                          </a:solidFill>
                          <a:latin typeface="Constantia"/>
                        </a:defRPr>
                      </a:lvl3pPr>
                      <a:lvl4pPr marL="1371600" algn="l" defTabSz="914400" rtl="0" eaLnBrk="1" latinLnBrk="0" hangingPunct="1">
                        <a:defRPr sz="1800" kern="1200">
                          <a:solidFill>
                            <a:schemeClr val="dk1"/>
                          </a:solidFill>
                          <a:latin typeface="Constantia"/>
                        </a:defRPr>
                      </a:lvl4pPr>
                      <a:lvl5pPr marL="1828800" algn="l" defTabSz="914400" rtl="0" eaLnBrk="1" latinLnBrk="0" hangingPunct="1">
                        <a:defRPr sz="1800" kern="1200">
                          <a:solidFill>
                            <a:schemeClr val="dk1"/>
                          </a:solidFill>
                          <a:latin typeface="Constantia"/>
                        </a:defRPr>
                      </a:lvl5pPr>
                      <a:lvl6pPr marL="2286000" algn="l" defTabSz="914400" rtl="0" eaLnBrk="1" latinLnBrk="0" hangingPunct="1">
                        <a:defRPr sz="1800" kern="1200">
                          <a:solidFill>
                            <a:schemeClr val="dk1"/>
                          </a:solidFill>
                          <a:latin typeface="Constantia"/>
                        </a:defRPr>
                      </a:lvl6pPr>
                      <a:lvl7pPr marL="2743200" algn="l" defTabSz="914400" rtl="0" eaLnBrk="1" latinLnBrk="0" hangingPunct="1">
                        <a:defRPr sz="1800" kern="1200">
                          <a:solidFill>
                            <a:schemeClr val="dk1"/>
                          </a:solidFill>
                          <a:latin typeface="Constantia"/>
                        </a:defRPr>
                      </a:lvl7pPr>
                      <a:lvl8pPr marL="3200400" algn="l" defTabSz="914400" rtl="0" eaLnBrk="1" latinLnBrk="0" hangingPunct="1">
                        <a:defRPr sz="1800" kern="1200">
                          <a:solidFill>
                            <a:schemeClr val="dk1"/>
                          </a:solidFill>
                          <a:latin typeface="Constantia"/>
                        </a:defRPr>
                      </a:lvl8pPr>
                      <a:lvl9pPr marL="3657600" algn="l" defTabSz="914400" rtl="0" eaLnBrk="1" latinLnBrk="0" hangingPunct="1">
                        <a:defRPr sz="1800" kern="1200">
                          <a:solidFill>
                            <a:schemeClr val="dk1"/>
                          </a:solidFill>
                          <a:latin typeface="Constanti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dirty="0"/>
                        <a:t>81,141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BD0D9">
                        <a:tint val="20000"/>
                      </a:srgbClr>
                    </a:solidFill>
                  </a:tcPr>
                </a:tc>
                <a:extLst>
                  <a:ext uri="{0D108BD9-81ED-4DB2-BD59-A6C34878D82A}">
                    <a16:rowId xmlns:a16="http://schemas.microsoft.com/office/drawing/2014/main" val="1431989592"/>
                  </a:ext>
                </a:extLst>
              </a:tr>
            </a:tbl>
          </a:graphicData>
        </a:graphic>
      </p:graphicFrame>
      <p:pic>
        <p:nvPicPr>
          <p:cNvPr id="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081" y="1423135"/>
            <a:ext cx="2464525" cy="45855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4763" y="3541805"/>
            <a:ext cx="1887276" cy="276999"/>
          </a:xfrm>
          <a:prstGeom prst="rect">
            <a:avLst/>
          </a:prstGeom>
          <a:noFill/>
        </p:spPr>
        <p:txBody>
          <a:bodyPr wrap="square" rtlCol="0">
            <a:spAutoFit/>
          </a:bodyPr>
          <a:lstStyle/>
          <a:p>
            <a:r>
              <a:rPr lang="en-AU" sz="1200" dirty="0">
                <a:solidFill>
                  <a:srgbClr val="FF0000"/>
                </a:solidFill>
              </a:rPr>
              <a:t>Losses: 7.24% in 2017</a:t>
            </a:r>
          </a:p>
        </p:txBody>
      </p:sp>
    </p:spTree>
    <p:extLst>
      <p:ext uri="{BB962C8B-B14F-4D97-AF65-F5344CB8AC3E}">
        <p14:creationId xmlns:p14="http://schemas.microsoft.com/office/powerpoint/2010/main" val="1675941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6</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AU" sz="2000" dirty="0">
                <a:solidFill>
                  <a:schemeClr val="accent1"/>
                </a:solidFill>
                <a:ea typeface="Verdana" panose="020B0604030504040204" pitchFamily="34" charset="0"/>
                <a:cs typeface="Verdana" panose="020B0604030504040204" pitchFamily="34" charset="0"/>
              </a:rPr>
              <a:t>Overview of Vietnam Energy Sector</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61" name="Rectangle 60"/>
          <p:cNvSpPr/>
          <p:nvPr/>
        </p:nvSpPr>
        <p:spPr>
          <a:xfrm>
            <a:off x="152400" y="1052780"/>
            <a:ext cx="7986783" cy="661720"/>
          </a:xfrm>
          <a:prstGeom prst="rect">
            <a:avLst/>
          </a:prstGeom>
        </p:spPr>
        <p:txBody>
          <a:bodyPr wrap="square">
            <a:spAutoFit/>
          </a:bodyPr>
          <a:lstStyle/>
          <a:p>
            <a:pPr algn="just"/>
            <a:r>
              <a:rPr lang="en-US" sz="2000" b="1" dirty="0">
                <a:solidFill>
                  <a:schemeClr val="tx2">
                    <a:lumMod val="75000"/>
                  </a:schemeClr>
                </a:solidFill>
              </a:rPr>
              <a:t>2.  Generation mix (cont.)</a:t>
            </a:r>
          </a:p>
          <a:p>
            <a:pPr lvl="1" algn="just"/>
            <a:endParaRPr lang="en-US" sz="1700" dirty="0">
              <a:solidFill>
                <a:schemeClr val="tx2">
                  <a:lumMod val="75000"/>
                </a:schemeClr>
              </a:solidFill>
            </a:endParaRPr>
          </a:p>
        </p:txBody>
      </p:sp>
      <p:graphicFrame>
        <p:nvGraphicFramePr>
          <p:cNvPr id="13" name="Chart 12"/>
          <p:cNvGraphicFramePr>
            <a:graphicFrameLocks/>
          </p:cNvGraphicFramePr>
          <p:nvPr>
            <p:extLst>
              <p:ext uri="{D42A27DB-BD31-4B8C-83A1-F6EECF244321}">
                <p14:modId xmlns:p14="http://schemas.microsoft.com/office/powerpoint/2010/main" val="1148463286"/>
              </p:ext>
            </p:extLst>
          </p:nvPr>
        </p:nvGraphicFramePr>
        <p:xfrm>
          <a:off x="2057400" y="1371600"/>
          <a:ext cx="3352800" cy="228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p:cNvGraphicFramePr>
            <a:graphicFrameLocks/>
          </p:cNvGraphicFramePr>
          <p:nvPr>
            <p:extLst>
              <p:ext uri="{D42A27DB-BD31-4B8C-83A1-F6EECF244321}">
                <p14:modId xmlns:p14="http://schemas.microsoft.com/office/powerpoint/2010/main" val="3053824850"/>
              </p:ext>
            </p:extLst>
          </p:nvPr>
        </p:nvGraphicFramePr>
        <p:xfrm>
          <a:off x="5438921" y="1447800"/>
          <a:ext cx="3324079" cy="22098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hart 14"/>
          <p:cNvGraphicFramePr>
            <a:graphicFrameLocks/>
          </p:cNvGraphicFramePr>
          <p:nvPr>
            <p:extLst>
              <p:ext uri="{D42A27DB-BD31-4B8C-83A1-F6EECF244321}">
                <p14:modId xmlns:p14="http://schemas.microsoft.com/office/powerpoint/2010/main" val="159816225"/>
              </p:ext>
            </p:extLst>
          </p:nvPr>
        </p:nvGraphicFramePr>
        <p:xfrm>
          <a:off x="2362200" y="3505200"/>
          <a:ext cx="3276600" cy="21336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Chart 15"/>
          <p:cNvGraphicFramePr>
            <a:graphicFrameLocks/>
          </p:cNvGraphicFramePr>
          <p:nvPr>
            <p:extLst>
              <p:ext uri="{D42A27DB-BD31-4B8C-83A1-F6EECF244321}">
                <p14:modId xmlns:p14="http://schemas.microsoft.com/office/powerpoint/2010/main" val="4081147008"/>
              </p:ext>
            </p:extLst>
          </p:nvPr>
        </p:nvGraphicFramePr>
        <p:xfrm>
          <a:off x="5572575" y="3581400"/>
          <a:ext cx="3266625" cy="2133600"/>
        </p:xfrm>
        <a:graphic>
          <a:graphicData uri="http://schemas.openxmlformats.org/drawingml/2006/chart">
            <c:chart xmlns:c="http://schemas.openxmlformats.org/drawingml/2006/chart" xmlns:r="http://schemas.openxmlformats.org/officeDocument/2006/relationships" r:id="rId7"/>
          </a:graphicData>
        </a:graphic>
      </p:graphicFrame>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4166" y="1657335"/>
            <a:ext cx="2210108" cy="2376576"/>
          </a:xfrm>
          <a:prstGeom prst="rect">
            <a:avLst/>
          </a:prstGeom>
        </p:spPr>
      </p:pic>
      <p:sp>
        <p:nvSpPr>
          <p:cNvPr id="3" name="Rectangle 2"/>
          <p:cNvSpPr/>
          <p:nvPr/>
        </p:nvSpPr>
        <p:spPr bwMode="auto">
          <a:xfrm>
            <a:off x="2260634" y="2705100"/>
            <a:ext cx="199840" cy="3810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a:ln>
                <a:noFill/>
              </a:ln>
              <a:solidFill>
                <a:schemeClr val="tx1"/>
              </a:solidFill>
              <a:effectLst/>
              <a:latin typeface="Arial" panose="020B0604020202020204" pitchFamily="34" charset="0"/>
            </a:endParaRPr>
          </a:p>
        </p:txBody>
      </p:sp>
      <p:sp>
        <p:nvSpPr>
          <p:cNvPr id="5" name="TextBox 4"/>
          <p:cNvSpPr txBox="1"/>
          <p:nvPr/>
        </p:nvSpPr>
        <p:spPr>
          <a:xfrm>
            <a:off x="76200" y="5562600"/>
            <a:ext cx="8755271" cy="369332"/>
          </a:xfrm>
          <a:prstGeom prst="rect">
            <a:avLst/>
          </a:prstGeom>
          <a:noFill/>
        </p:spPr>
        <p:txBody>
          <a:bodyPr wrap="square" rtlCol="0">
            <a:spAutoFit/>
          </a:bodyPr>
          <a:lstStyle/>
          <a:p>
            <a:r>
              <a:rPr lang="en-AU" dirty="0"/>
              <a:t>- VN power system is second largest system in Southeast Asia, 29</a:t>
            </a:r>
            <a:r>
              <a:rPr lang="en-AU" baseline="30000" dirty="0"/>
              <a:t>th</a:t>
            </a:r>
            <a:r>
              <a:rPr lang="en-AU" dirty="0"/>
              <a:t> in the world</a:t>
            </a:r>
          </a:p>
        </p:txBody>
      </p:sp>
      <p:sp>
        <p:nvSpPr>
          <p:cNvPr id="7" name="TextBox 6"/>
          <p:cNvSpPr txBox="1"/>
          <p:nvPr/>
        </p:nvSpPr>
        <p:spPr>
          <a:xfrm>
            <a:off x="76200" y="5867400"/>
            <a:ext cx="8306663" cy="369332"/>
          </a:xfrm>
          <a:prstGeom prst="rect">
            <a:avLst/>
          </a:prstGeom>
          <a:noFill/>
        </p:spPr>
        <p:txBody>
          <a:bodyPr wrap="square" rtlCol="0">
            <a:spAutoFit/>
          </a:bodyPr>
          <a:lstStyle/>
          <a:p>
            <a:r>
              <a:rPr lang="en-AU" dirty="0"/>
              <a:t>- 99% of Vietnamese citizens have access to electricity</a:t>
            </a:r>
          </a:p>
        </p:txBody>
      </p:sp>
    </p:spTree>
    <p:extLst>
      <p:ext uri="{BB962C8B-B14F-4D97-AF65-F5344CB8AC3E}">
        <p14:creationId xmlns:p14="http://schemas.microsoft.com/office/powerpoint/2010/main" val="4103177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7</a:t>
            </a:fld>
            <a:endParaRPr lang="en-US" dirty="0"/>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2" name="Rectangle 1"/>
          <p:cNvSpPr/>
          <p:nvPr/>
        </p:nvSpPr>
        <p:spPr>
          <a:xfrm>
            <a:off x="838200" y="2971800"/>
            <a:ext cx="7746826" cy="523220"/>
          </a:xfrm>
          <a:prstGeom prst="rect">
            <a:avLst/>
          </a:prstGeom>
        </p:spPr>
        <p:txBody>
          <a:bodyPr wrap="square">
            <a:spAutoFit/>
          </a:bodyPr>
          <a:lstStyle/>
          <a:p>
            <a:pPr algn="ctr"/>
            <a:r>
              <a:rPr lang="en-US" sz="2800" b="1" dirty="0">
                <a:solidFill>
                  <a:schemeClr val="tx2"/>
                </a:solidFill>
                <a:latin typeface="Times New Roman" panose="02020603050405020304" pitchFamily="18" charset="0"/>
              </a:rPr>
              <a:t>Power Sector Reform </a:t>
            </a:r>
          </a:p>
        </p:txBody>
      </p:sp>
    </p:spTree>
    <p:extLst>
      <p:ext uri="{BB962C8B-B14F-4D97-AF65-F5344CB8AC3E}">
        <p14:creationId xmlns:p14="http://schemas.microsoft.com/office/powerpoint/2010/main" val="1778279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8</a:t>
            </a:fld>
            <a:endParaRPr lang="en-US" dirty="0"/>
          </a:p>
        </p:txBody>
      </p:sp>
      <p:sp>
        <p:nvSpPr>
          <p:cNvPr id="48"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sp>
        <p:nvSpPr>
          <p:cNvPr id="25" name="Rectangle 24"/>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1. Motivations for Power Sector Reform:</a:t>
            </a:r>
          </a:p>
          <a:p>
            <a:pPr lvl="1" algn="just"/>
            <a:endParaRPr lang="en-US" sz="1700" dirty="0">
              <a:solidFill>
                <a:schemeClr val="tx2">
                  <a:lumMod val="75000"/>
                </a:schemeClr>
              </a:solidFill>
            </a:endParaRPr>
          </a:p>
        </p:txBody>
      </p:sp>
      <p:sp>
        <p:nvSpPr>
          <p:cNvPr id="3" name="Rectangle 2"/>
          <p:cNvSpPr/>
          <p:nvPr/>
        </p:nvSpPr>
        <p:spPr>
          <a:xfrm>
            <a:off x="914400" y="1981200"/>
            <a:ext cx="7162800" cy="3139321"/>
          </a:xfrm>
          <a:prstGeom prst="rect">
            <a:avLst/>
          </a:prstGeom>
        </p:spPr>
        <p:txBody>
          <a:bodyPr wrap="square">
            <a:spAutoFit/>
          </a:bodyPr>
          <a:lstStyle/>
          <a:p>
            <a:pPr marL="285750" indent="-285750" algn="just">
              <a:buFontTx/>
              <a:buChar char="-"/>
            </a:pPr>
            <a:r>
              <a:rPr lang="en-AU" dirty="0"/>
              <a:t>To adapt to the transition from central planning economy to opened market economy and globalization process. </a:t>
            </a:r>
          </a:p>
          <a:p>
            <a:pPr marL="285750" indent="-285750" algn="just">
              <a:buFontTx/>
              <a:buChar char="-"/>
            </a:pPr>
            <a:r>
              <a:rPr lang="en-AU" dirty="0"/>
              <a:t>To introduce competition into power sector in order to increase efficiency and transparency in business and finally to have reasonable tariff to the end-users. </a:t>
            </a:r>
          </a:p>
          <a:p>
            <a:pPr marL="285750" indent="-285750" algn="just">
              <a:buFontTx/>
              <a:buChar char="-"/>
            </a:pPr>
            <a:r>
              <a:rPr lang="en-AU" dirty="0"/>
              <a:t>To form a market platform to attract investment in generation in order to meet a constant high growth rate of demand (more than 14% per year during period 1995-2005).</a:t>
            </a:r>
          </a:p>
          <a:p>
            <a:pPr marL="285750" indent="-285750" algn="just">
              <a:buFontTx/>
              <a:buChar char="-"/>
            </a:pPr>
            <a:r>
              <a:rPr lang="en-AU" dirty="0"/>
              <a:t>To have long term sustainable development of the industry (affordable price; environment issue; market signal for supplying side and demand side; government debt…etc).</a:t>
            </a:r>
          </a:p>
        </p:txBody>
      </p:sp>
    </p:spTree>
    <p:extLst>
      <p:ext uri="{BB962C8B-B14F-4D97-AF65-F5344CB8AC3E}">
        <p14:creationId xmlns:p14="http://schemas.microsoft.com/office/powerpoint/2010/main" val="1272987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763" y="0"/>
            <a:ext cx="9158288" cy="6862997"/>
            <a:chOff x="-4763" y="13773"/>
            <a:chExt cx="9158388" cy="6863377"/>
          </a:xfrm>
        </p:grpSpPr>
        <p:sp>
          <p:nvSpPr>
            <p:cNvPr id="6" name="Rectangle 5"/>
            <p:cNvSpPr/>
            <p:nvPr/>
          </p:nvSpPr>
          <p:spPr>
            <a:xfrm>
              <a:off x="-4763" y="6267516"/>
              <a:ext cx="9158388" cy="609634"/>
            </a:xfrm>
            <a:prstGeom prst="rect">
              <a:avLst/>
            </a:prstGeom>
            <a:solidFill>
              <a:srgbClr val="1643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8439" name="Picture 2" descr="D:\backup07102013\o dia D\O D xin\logo EVN.jpg"/>
            <p:cNvPicPr>
              <a:picLocks noChangeAspect="1" noChangeArrowheads="1"/>
            </p:cNvPicPr>
            <p:nvPr/>
          </p:nvPicPr>
          <p:blipFill>
            <a:blip r:embed="rId3" cstate="print">
              <a:extLst>
                <a:ext uri="{28A0092B-C50C-407E-A947-70E740481C1C}">
                  <a14:useLocalDpi xmlns:a14="http://schemas.microsoft.com/office/drawing/2010/main" val="0"/>
                </a:ext>
              </a:extLst>
            </a:blip>
            <a:srcRect l="5782" t="5409" r="58469" b="76636"/>
            <a:stretch>
              <a:fillRect/>
            </a:stretch>
          </p:blipFill>
          <p:spPr bwMode="auto">
            <a:xfrm>
              <a:off x="7239000" y="13773"/>
              <a:ext cx="1540042" cy="7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Slide Number Placeholder 3"/>
          <p:cNvSpPr>
            <a:spLocks noGrp="1"/>
          </p:cNvSpPr>
          <p:nvPr>
            <p:ph type="sldNum" sz="quarter" idx="12"/>
          </p:nvPr>
        </p:nvSpPr>
        <p:spPr/>
        <p:txBody>
          <a:bodyPr/>
          <a:lstStyle/>
          <a:p>
            <a:fld id="{0F6CCDA2-DAFE-439F-B9C8-89D64E683A99}" type="slidenum">
              <a:rPr lang="en-US"/>
              <a:pPr/>
              <a:t>9</a:t>
            </a:fld>
            <a:endParaRPr lang="en-US" dirty="0"/>
          </a:p>
        </p:txBody>
      </p:sp>
      <p:grpSp>
        <p:nvGrpSpPr>
          <p:cNvPr id="21" name="Group 10"/>
          <p:cNvGrpSpPr>
            <a:grpSpLocks/>
          </p:cNvGrpSpPr>
          <p:nvPr/>
        </p:nvGrpSpPr>
        <p:grpSpPr bwMode="auto">
          <a:xfrm>
            <a:off x="0" y="868363"/>
            <a:ext cx="9144000" cy="46037"/>
            <a:chOff x="0" y="868681"/>
            <a:chExt cx="9144000" cy="45719"/>
          </a:xfrm>
        </p:grpSpPr>
        <p:sp>
          <p:nvSpPr>
            <p:cNvPr id="22" name="Rectangle 21"/>
            <p:cNvSpPr/>
            <p:nvPr/>
          </p:nvSpPr>
          <p:spPr>
            <a:xfrm>
              <a:off x="0" y="868681"/>
              <a:ext cx="7921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sp>
          <p:nvSpPr>
            <p:cNvPr id="23" name="Rectangle 22"/>
            <p:cNvSpPr/>
            <p:nvPr/>
          </p:nvSpPr>
          <p:spPr>
            <a:xfrm>
              <a:off x="827088" y="868681"/>
              <a:ext cx="831691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a:latin typeface="Arial" pitchFamily="34" charset="0"/>
                <a:cs typeface="Arial" pitchFamily="34" charset="0"/>
              </a:endParaRPr>
            </a:p>
          </p:txBody>
        </p:sp>
      </p:grpSp>
      <p:grpSp>
        <p:nvGrpSpPr>
          <p:cNvPr id="10" name="Group 9"/>
          <p:cNvGrpSpPr/>
          <p:nvPr/>
        </p:nvGrpSpPr>
        <p:grpSpPr>
          <a:xfrm>
            <a:off x="838200" y="1717613"/>
            <a:ext cx="7559675" cy="3768787"/>
            <a:chOff x="822325" y="2743200"/>
            <a:chExt cx="7559675" cy="3768787"/>
          </a:xfrm>
        </p:grpSpPr>
        <p:sp>
          <p:nvSpPr>
            <p:cNvPr id="11" name="AutoShape 5"/>
            <p:cNvSpPr>
              <a:spLocks noChangeArrowheads="1"/>
            </p:cNvSpPr>
            <p:nvPr/>
          </p:nvSpPr>
          <p:spPr bwMode="gray">
            <a:xfrm>
              <a:off x="5562600" y="3581400"/>
              <a:ext cx="2819400" cy="2895600"/>
            </a:xfrm>
            <a:prstGeom prst="chevron">
              <a:avLst>
                <a:gd name="adj" fmla="val 16468"/>
              </a:avLst>
            </a:prstGeom>
            <a:gradFill rotWithShape="1">
              <a:gsLst>
                <a:gs pos="76000">
                  <a:srgbClr val="99FF99"/>
                </a:gs>
                <a:gs pos="36000">
                  <a:srgbClr val="92D050"/>
                </a:gs>
                <a:gs pos="100000">
                  <a:srgbClr val="00B050"/>
                </a:gs>
              </a:gsLst>
              <a:lin ang="0" scaled="1"/>
            </a:gradFill>
            <a:ln w="38100">
              <a:solidFill>
                <a:srgbClr val="EAEAEA"/>
              </a:solidFill>
              <a:miter lim="800000"/>
              <a:headEnd/>
              <a:tailEnd/>
            </a:ln>
            <a:effectLst>
              <a:outerShdw dist="109250" dir="3267739" algn="ctr" rotWithShape="0">
                <a:schemeClr val="bg2">
                  <a:alpha val="50000"/>
                </a:schemeClr>
              </a:outerShdw>
            </a:effectLst>
          </p:spPr>
          <p:txBody>
            <a:bodyPr anchor="ctr">
              <a:spAutoFit/>
            </a:bodyPr>
            <a:lstStyle/>
            <a:p>
              <a:pPr>
                <a:defRPr/>
              </a:pPr>
              <a:endParaRPr lang="en-US"/>
            </a:p>
          </p:txBody>
        </p:sp>
        <p:sp>
          <p:nvSpPr>
            <p:cNvPr id="12" name="AutoShape 6"/>
            <p:cNvSpPr>
              <a:spLocks noChangeArrowheads="1"/>
            </p:cNvSpPr>
            <p:nvPr/>
          </p:nvSpPr>
          <p:spPr bwMode="gray">
            <a:xfrm>
              <a:off x="3200400" y="3581400"/>
              <a:ext cx="2971800" cy="2895600"/>
            </a:xfrm>
            <a:prstGeom prst="chevron">
              <a:avLst>
                <a:gd name="adj" fmla="val 17842"/>
              </a:avLst>
            </a:prstGeom>
            <a:gradFill rotWithShape="1">
              <a:gsLst>
                <a:gs pos="0">
                  <a:schemeClr val="hlink"/>
                </a:gs>
                <a:gs pos="100000">
                  <a:schemeClr val="hlink">
                    <a:gamma/>
                    <a:shade val="46275"/>
                    <a:invGamma/>
                  </a:schemeClr>
                </a:gs>
              </a:gsLst>
              <a:lin ang="0" scaled="1"/>
            </a:gradFill>
            <a:ln w="38100">
              <a:solidFill>
                <a:srgbClr val="EAEAEA"/>
              </a:solidFill>
              <a:miter lim="800000"/>
              <a:headEnd/>
              <a:tailEnd/>
            </a:ln>
            <a:effectLst>
              <a:outerShdw dist="109250" dir="3267739" algn="ctr" rotWithShape="0">
                <a:schemeClr val="bg2">
                  <a:alpha val="50000"/>
                </a:schemeClr>
              </a:outerShdw>
            </a:effectLst>
          </p:spPr>
          <p:txBody>
            <a:bodyPr anchor="ctr">
              <a:spAutoFit/>
            </a:bodyPr>
            <a:lstStyle/>
            <a:p>
              <a:pPr>
                <a:defRPr/>
              </a:pPr>
              <a:endParaRPr lang="en-US"/>
            </a:p>
          </p:txBody>
        </p:sp>
        <p:sp>
          <p:nvSpPr>
            <p:cNvPr id="13" name="AutoShape 7"/>
            <p:cNvSpPr>
              <a:spLocks noChangeArrowheads="1"/>
            </p:cNvSpPr>
            <p:nvPr/>
          </p:nvSpPr>
          <p:spPr bwMode="gray">
            <a:xfrm>
              <a:off x="822325" y="3616387"/>
              <a:ext cx="2971800" cy="2895600"/>
            </a:xfrm>
            <a:prstGeom prst="chevron">
              <a:avLst>
                <a:gd name="adj" fmla="val 17842"/>
              </a:avLst>
            </a:prstGeom>
            <a:gradFill rotWithShape="1">
              <a:gsLst>
                <a:gs pos="0">
                  <a:schemeClr val="accent1"/>
                </a:gs>
                <a:gs pos="100000">
                  <a:schemeClr val="accent1">
                    <a:gamma/>
                    <a:shade val="46275"/>
                    <a:invGamma/>
                  </a:schemeClr>
                </a:gs>
              </a:gsLst>
              <a:lin ang="0" scaled="1"/>
            </a:gradFill>
            <a:ln w="38100">
              <a:solidFill>
                <a:srgbClr val="EAEAEA"/>
              </a:solidFill>
              <a:miter lim="800000"/>
              <a:headEnd/>
              <a:tailEnd/>
            </a:ln>
            <a:effectLst>
              <a:outerShdw dist="109250" dir="3267739" algn="ctr" rotWithShape="0">
                <a:schemeClr val="bg2">
                  <a:alpha val="50000"/>
                </a:schemeClr>
              </a:outerShdw>
            </a:effectLst>
          </p:spPr>
          <p:txBody>
            <a:bodyPr anchor="ctr">
              <a:spAutoFit/>
            </a:bodyPr>
            <a:lstStyle/>
            <a:p>
              <a:pPr>
                <a:defRPr/>
              </a:pPr>
              <a:endParaRPr lang="en-US"/>
            </a:p>
          </p:txBody>
        </p:sp>
        <p:sp>
          <p:nvSpPr>
            <p:cNvPr id="14" name="AutoShape 8"/>
            <p:cNvSpPr>
              <a:spLocks noChangeArrowheads="1"/>
            </p:cNvSpPr>
            <p:nvPr/>
          </p:nvSpPr>
          <p:spPr bwMode="gray">
            <a:xfrm>
              <a:off x="1066800" y="2743200"/>
              <a:ext cx="2057400" cy="574675"/>
            </a:xfrm>
            <a:prstGeom prst="roundRect">
              <a:avLst>
                <a:gd name="adj" fmla="val 50000"/>
              </a:avLst>
            </a:prstGeom>
            <a:gradFill rotWithShape="1">
              <a:gsLst>
                <a:gs pos="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chemeClr val="bg2"/>
              </a:outerShdw>
            </a:effectLst>
          </p:spPr>
          <p:txBody>
            <a:bodyPr wrap="none" anchor="ctr"/>
            <a:lstStyle/>
            <a:p>
              <a:pPr algn="ctr">
                <a:defRPr/>
              </a:pPr>
              <a:r>
                <a:rPr lang="en-US" sz="2000" b="1" dirty="0">
                  <a:solidFill>
                    <a:schemeClr val="bg1"/>
                  </a:solidFill>
                </a:rPr>
                <a:t>Stage 1</a:t>
              </a:r>
            </a:p>
          </p:txBody>
        </p:sp>
        <p:sp>
          <p:nvSpPr>
            <p:cNvPr id="15" name="AutoShape 9"/>
            <p:cNvSpPr>
              <a:spLocks noChangeArrowheads="1"/>
            </p:cNvSpPr>
            <p:nvPr/>
          </p:nvSpPr>
          <p:spPr bwMode="gray">
            <a:xfrm>
              <a:off x="3386138" y="2743200"/>
              <a:ext cx="2057400" cy="574675"/>
            </a:xfrm>
            <a:prstGeom prst="roundRect">
              <a:avLst>
                <a:gd name="adj" fmla="val 50000"/>
              </a:avLst>
            </a:prstGeom>
            <a:gradFill rotWithShape="1">
              <a:gsLst>
                <a:gs pos="0">
                  <a:schemeClr val="hlink"/>
                </a:gs>
                <a:gs pos="100000">
                  <a:schemeClr val="hlink">
                    <a:gamma/>
                    <a:shade val="46275"/>
                    <a:invGamma/>
                  </a:schemeClr>
                </a:gs>
              </a:gsLst>
              <a:lin ang="0" scaled="1"/>
            </a:gradFill>
            <a:ln w="38100" algn="ctr">
              <a:solidFill>
                <a:srgbClr val="FFFFFF"/>
              </a:solidFill>
              <a:round/>
              <a:headEnd/>
              <a:tailEnd/>
            </a:ln>
            <a:effectLst>
              <a:outerShdw dist="63500" dir="3187806" algn="ctr" rotWithShape="0">
                <a:schemeClr val="bg2"/>
              </a:outerShdw>
            </a:effectLst>
          </p:spPr>
          <p:txBody>
            <a:bodyPr wrap="none" anchor="ctr"/>
            <a:lstStyle/>
            <a:p>
              <a:pPr algn="ctr">
                <a:defRPr/>
              </a:pPr>
              <a:r>
                <a:rPr lang="en-US" sz="2000" b="1" dirty="0">
                  <a:solidFill>
                    <a:schemeClr val="bg1"/>
                  </a:solidFill>
                </a:rPr>
                <a:t>Stage 2</a:t>
              </a:r>
            </a:p>
          </p:txBody>
        </p:sp>
        <p:sp>
          <p:nvSpPr>
            <p:cNvPr id="16" name="AutoShape 10"/>
            <p:cNvSpPr>
              <a:spLocks noChangeArrowheads="1"/>
            </p:cNvSpPr>
            <p:nvPr/>
          </p:nvSpPr>
          <p:spPr bwMode="gray">
            <a:xfrm>
              <a:off x="5715000" y="2743200"/>
              <a:ext cx="2057400" cy="574675"/>
            </a:xfrm>
            <a:prstGeom prst="roundRect">
              <a:avLst>
                <a:gd name="adj" fmla="val 50000"/>
              </a:avLst>
            </a:prstGeom>
            <a:gradFill rotWithShape="1">
              <a:gsLst>
                <a:gs pos="0">
                  <a:srgbClr val="00B050"/>
                </a:gs>
                <a:gs pos="100000">
                  <a:srgbClr val="92D050"/>
                </a:gs>
              </a:gsLst>
              <a:lin ang="0" scaled="1"/>
            </a:gradFill>
            <a:ln w="38100" algn="ctr">
              <a:solidFill>
                <a:srgbClr val="FFFFFF"/>
              </a:solidFill>
              <a:round/>
              <a:headEnd/>
              <a:tailEnd/>
            </a:ln>
            <a:effectLst>
              <a:outerShdw dist="63500" dir="3187806" algn="ctr" rotWithShape="0">
                <a:schemeClr val="bg2"/>
              </a:outerShdw>
            </a:effectLst>
          </p:spPr>
          <p:txBody>
            <a:bodyPr wrap="none" anchor="ctr"/>
            <a:lstStyle/>
            <a:p>
              <a:pPr algn="ctr">
                <a:defRPr/>
              </a:pPr>
              <a:r>
                <a:rPr lang="en-US" sz="2000" b="1" dirty="0">
                  <a:solidFill>
                    <a:schemeClr val="bg1"/>
                  </a:solidFill>
                </a:rPr>
                <a:t>Stage 3</a:t>
              </a:r>
            </a:p>
          </p:txBody>
        </p:sp>
        <p:sp>
          <p:nvSpPr>
            <p:cNvPr id="17" name="Rectangle 16"/>
            <p:cNvSpPr/>
            <p:nvPr/>
          </p:nvSpPr>
          <p:spPr>
            <a:xfrm>
              <a:off x="990600" y="3975100"/>
              <a:ext cx="2438400" cy="2369880"/>
            </a:xfrm>
            <a:prstGeom prst="rect">
              <a:avLst/>
            </a:prstGeom>
          </p:spPr>
          <p:txBody>
            <a:bodyPr wrap="square">
              <a:spAutoFit/>
            </a:bodyPr>
            <a:lstStyle/>
            <a:p>
              <a:pPr lvl="0" algn="ctr"/>
              <a:r>
                <a:rPr lang="en-US" sz="1600" b="1" dirty="0">
                  <a:solidFill>
                    <a:schemeClr val="bg1"/>
                  </a:solidFill>
                  <a:effectLst>
                    <a:outerShdw blurRad="38100" dist="38100" dir="2700000" algn="tl">
                      <a:srgbClr val="000000">
                        <a:alpha val="43137"/>
                      </a:srgbClr>
                    </a:outerShdw>
                  </a:effectLst>
                  <a:latin typeface="+mn-lt"/>
                  <a:cs typeface="Times New Roman" pitchFamily="18" charset="0"/>
                </a:rPr>
                <a:t>Competitive Generation market </a:t>
              </a:r>
            </a:p>
            <a:p>
              <a:pPr algn="ctr">
                <a:spcAft>
                  <a:spcPts val="600"/>
                </a:spcAft>
                <a:defRPr/>
              </a:pPr>
              <a:r>
                <a:rPr lang="en-US" sz="1600" b="1" dirty="0">
                  <a:solidFill>
                    <a:schemeClr val="bg1"/>
                  </a:solidFill>
                  <a:effectLst>
                    <a:outerShdw blurRad="38100" dist="38100" dir="2700000" algn="tl">
                      <a:srgbClr val="000000">
                        <a:alpha val="43137"/>
                      </a:srgbClr>
                    </a:outerShdw>
                  </a:effectLst>
                  <a:latin typeface="+mn-lt"/>
                  <a:cs typeface="Times New Roman" pitchFamily="18" charset="0"/>
                </a:rPr>
                <a:t>(VCGM)</a:t>
              </a:r>
            </a:p>
            <a:p>
              <a:pPr algn="ctr">
                <a:spcAft>
                  <a:spcPts val="600"/>
                </a:spcAft>
                <a:defRPr/>
              </a:pPr>
              <a:endParaRPr lang="en-US" sz="1600" b="1" dirty="0">
                <a:solidFill>
                  <a:schemeClr val="bg1"/>
                </a:solidFill>
                <a:effectLst>
                  <a:outerShdw blurRad="38100" dist="38100" dir="2700000" algn="tl">
                    <a:srgbClr val="000000">
                      <a:alpha val="43137"/>
                    </a:srgbClr>
                  </a:outerShdw>
                </a:effectLst>
                <a:latin typeface="+mn-lt"/>
                <a:cs typeface="Times New Roman" pitchFamily="18" charset="0"/>
              </a:endParaRPr>
            </a:p>
            <a:p>
              <a:pPr algn="r">
                <a:spcAft>
                  <a:spcPts val="600"/>
                </a:spcAft>
                <a:defRPr/>
              </a:pPr>
              <a:r>
                <a:rPr lang="en-US" sz="1600" b="1" dirty="0">
                  <a:solidFill>
                    <a:schemeClr val="bg1"/>
                  </a:solidFill>
                  <a:effectLst>
                    <a:outerShdw blurRad="38100" dist="38100" dir="2700000" algn="tl">
                      <a:srgbClr val="000000">
                        <a:alpha val="43137"/>
                      </a:srgbClr>
                    </a:outerShdw>
                  </a:effectLst>
                  <a:latin typeface="+mn-lt"/>
                  <a:cs typeface="Times New Roman" pitchFamily="18" charset="0"/>
                </a:rPr>
                <a:t>    Trial run:  2011-2012</a:t>
              </a:r>
            </a:p>
            <a:p>
              <a:pPr algn="ctr">
                <a:spcAft>
                  <a:spcPts val="600"/>
                </a:spcAft>
                <a:defRPr/>
              </a:pPr>
              <a:endParaRPr lang="en-US" sz="1600" b="1" dirty="0">
                <a:solidFill>
                  <a:schemeClr val="bg1"/>
                </a:solidFill>
                <a:effectLst>
                  <a:outerShdw blurRad="38100" dist="38100" dir="2700000" algn="tl">
                    <a:srgbClr val="000000">
                      <a:alpha val="43137"/>
                    </a:srgbClr>
                  </a:outerShdw>
                </a:effectLst>
                <a:latin typeface="+mn-lt"/>
                <a:cs typeface="Times New Roman" pitchFamily="18" charset="0"/>
              </a:endParaRPr>
            </a:p>
            <a:p>
              <a:pPr algn="ctr">
                <a:spcAft>
                  <a:spcPts val="600"/>
                </a:spcAft>
                <a:defRPr/>
              </a:pPr>
              <a:r>
                <a:rPr lang="en-US" sz="1600" b="1" dirty="0">
                  <a:solidFill>
                    <a:schemeClr val="bg1"/>
                  </a:solidFill>
                  <a:effectLst>
                    <a:outerShdw blurRad="38100" dist="38100" dir="2700000" algn="tl">
                      <a:srgbClr val="000000">
                        <a:alpha val="43137"/>
                      </a:srgbClr>
                    </a:outerShdw>
                  </a:effectLst>
                  <a:latin typeface="+mn-lt"/>
                  <a:cs typeface="Times New Roman" pitchFamily="18" charset="0"/>
                </a:rPr>
                <a:t>Official operation: 2012-2018</a:t>
              </a:r>
              <a:endParaRPr lang="en-US" sz="1600" dirty="0">
                <a:solidFill>
                  <a:schemeClr val="bg1"/>
                </a:solidFill>
                <a:effectLst>
                  <a:outerShdw blurRad="38100" dist="38100" dir="2700000" algn="tl">
                    <a:srgbClr val="000000">
                      <a:alpha val="43137"/>
                    </a:srgbClr>
                  </a:outerShdw>
                </a:effectLst>
                <a:latin typeface="+mn-lt"/>
              </a:endParaRPr>
            </a:p>
          </p:txBody>
        </p:sp>
        <p:sp>
          <p:nvSpPr>
            <p:cNvPr id="18" name="Rectangle 17"/>
            <p:cNvSpPr/>
            <p:nvPr/>
          </p:nvSpPr>
          <p:spPr>
            <a:xfrm>
              <a:off x="3429000" y="3975100"/>
              <a:ext cx="2438400" cy="2446824"/>
            </a:xfrm>
            <a:prstGeom prst="rect">
              <a:avLst/>
            </a:prstGeom>
          </p:spPr>
          <p:txBody>
            <a:bodyPr wrap="square">
              <a:spAutoFit/>
            </a:bodyPr>
            <a:lstStyle/>
            <a:p>
              <a:pPr lvl="0" algn="ctr">
                <a:spcAft>
                  <a:spcPts val="600"/>
                </a:spcAft>
                <a:defRPr/>
              </a:pPr>
              <a:r>
                <a:rPr lang="en-US" sz="1600" b="1" dirty="0">
                  <a:solidFill>
                    <a:srgbClr val="FFFF00"/>
                  </a:solidFill>
                  <a:effectLst>
                    <a:outerShdw blurRad="38100" dist="38100" dir="2700000" algn="tl">
                      <a:srgbClr val="000000">
                        <a:alpha val="43137"/>
                      </a:srgbClr>
                    </a:outerShdw>
                  </a:effectLst>
                  <a:latin typeface="+mn-lt"/>
                  <a:cs typeface="Times New Roman" pitchFamily="18" charset="0"/>
                </a:rPr>
                <a:t>Competitive Wholesale market </a:t>
              </a:r>
            </a:p>
            <a:p>
              <a:pPr algn="ctr">
                <a:spcAft>
                  <a:spcPts val="600"/>
                </a:spcAft>
                <a:defRPr/>
              </a:pPr>
              <a:r>
                <a:rPr lang="en-US" sz="1600" b="1" dirty="0">
                  <a:solidFill>
                    <a:srgbClr val="FFFF00"/>
                  </a:solidFill>
                  <a:effectLst>
                    <a:outerShdw blurRad="38100" dist="38100" dir="2700000" algn="tl">
                      <a:srgbClr val="000000">
                        <a:alpha val="43137"/>
                      </a:srgbClr>
                    </a:outerShdw>
                  </a:effectLst>
                  <a:latin typeface="+mn-lt"/>
                  <a:cs typeface="Times New Roman" pitchFamily="18" charset="0"/>
                </a:rPr>
                <a:t>(VWEM)</a:t>
              </a:r>
            </a:p>
            <a:p>
              <a:pPr algn="ctr">
                <a:spcAft>
                  <a:spcPts val="600"/>
                </a:spcAft>
                <a:defRPr/>
              </a:pPr>
              <a:endParaRPr lang="en-US" sz="1600" b="1" dirty="0">
                <a:solidFill>
                  <a:srgbClr val="FFFF00"/>
                </a:solidFill>
                <a:effectLst>
                  <a:outerShdw blurRad="38100" dist="38100" dir="2700000" algn="tl">
                    <a:srgbClr val="000000">
                      <a:alpha val="43137"/>
                    </a:srgbClr>
                  </a:outerShdw>
                </a:effectLst>
                <a:latin typeface="+mn-lt"/>
                <a:cs typeface="Times New Roman" pitchFamily="18" charset="0"/>
              </a:endParaRPr>
            </a:p>
            <a:p>
              <a:pPr algn="r">
                <a:spcAft>
                  <a:spcPts val="600"/>
                </a:spcAft>
                <a:defRPr/>
              </a:pPr>
              <a:r>
                <a:rPr lang="en-US" sz="1600" b="1" dirty="0">
                  <a:solidFill>
                    <a:srgbClr val="FFFF00"/>
                  </a:solidFill>
                  <a:effectLst>
                    <a:outerShdw blurRad="38100" dist="38100" dir="2700000" algn="tl">
                      <a:srgbClr val="000000">
                        <a:alpha val="43137"/>
                      </a:srgbClr>
                    </a:outerShdw>
                  </a:effectLst>
                  <a:latin typeface="+mn-lt"/>
                  <a:cs typeface="Times New Roman" pitchFamily="18" charset="0"/>
                </a:rPr>
                <a:t> </a:t>
              </a:r>
              <a:r>
                <a:rPr lang="en-US" sz="1400" b="1" dirty="0">
                  <a:solidFill>
                    <a:srgbClr val="FFFF00"/>
                  </a:solidFill>
                  <a:effectLst>
                    <a:outerShdw blurRad="38100" dist="38100" dir="2700000" algn="tl">
                      <a:srgbClr val="000000">
                        <a:alpha val="43137"/>
                      </a:srgbClr>
                    </a:outerShdw>
                  </a:effectLst>
                  <a:cs typeface="Times New Roman" pitchFamily="18" charset="0"/>
                </a:rPr>
                <a:t>Trial run </a:t>
              </a:r>
              <a:r>
                <a:rPr lang="en-US" sz="1600" b="1" dirty="0">
                  <a:solidFill>
                    <a:srgbClr val="FFFF00"/>
                  </a:solidFill>
                  <a:effectLst>
                    <a:outerShdw blurRad="38100" dist="38100" dir="2700000" algn="tl">
                      <a:srgbClr val="000000">
                        <a:alpha val="43137"/>
                      </a:srgbClr>
                    </a:outerShdw>
                  </a:effectLst>
                  <a:latin typeface="+mn-lt"/>
                  <a:cs typeface="Times New Roman" pitchFamily="18" charset="0"/>
                </a:rPr>
                <a:t>: 2017-2018</a:t>
              </a:r>
            </a:p>
            <a:p>
              <a:pPr algn="ctr">
                <a:spcAft>
                  <a:spcPts val="600"/>
                </a:spcAft>
                <a:defRPr/>
              </a:pPr>
              <a:endParaRPr lang="en-US" sz="1600" b="1" dirty="0">
                <a:solidFill>
                  <a:srgbClr val="FFFF00"/>
                </a:solidFill>
                <a:effectLst>
                  <a:outerShdw blurRad="38100" dist="38100" dir="2700000" algn="tl">
                    <a:srgbClr val="000000">
                      <a:alpha val="43137"/>
                    </a:srgbClr>
                  </a:outerShdw>
                </a:effectLst>
                <a:latin typeface="+mn-lt"/>
                <a:cs typeface="Times New Roman" pitchFamily="18" charset="0"/>
              </a:endParaRPr>
            </a:p>
            <a:p>
              <a:pPr algn="ctr">
                <a:spcAft>
                  <a:spcPts val="600"/>
                </a:spcAft>
                <a:defRPr/>
              </a:pPr>
              <a:r>
                <a:rPr lang="en-US" sz="1600" b="1" dirty="0">
                  <a:solidFill>
                    <a:srgbClr val="FFFF00"/>
                  </a:solidFill>
                  <a:effectLst>
                    <a:outerShdw blurRad="38100" dist="38100" dir="2700000" algn="tl">
                      <a:srgbClr val="000000">
                        <a:alpha val="43137"/>
                      </a:srgbClr>
                    </a:outerShdw>
                  </a:effectLst>
                  <a:latin typeface="+mn-lt"/>
                  <a:cs typeface="Times New Roman" pitchFamily="18" charset="0"/>
                </a:rPr>
                <a:t>Official operation: 2019-2021</a:t>
              </a:r>
              <a:endParaRPr lang="en-US" sz="1600" dirty="0">
                <a:solidFill>
                  <a:srgbClr val="FFFF00"/>
                </a:solidFill>
                <a:effectLst>
                  <a:outerShdw blurRad="38100" dist="38100" dir="2700000" algn="tl">
                    <a:srgbClr val="000000">
                      <a:alpha val="43137"/>
                    </a:srgbClr>
                  </a:outerShdw>
                </a:effectLst>
                <a:latin typeface="+mn-lt"/>
              </a:endParaRPr>
            </a:p>
          </p:txBody>
        </p:sp>
        <p:sp>
          <p:nvSpPr>
            <p:cNvPr id="19" name="Rectangle 18"/>
            <p:cNvSpPr/>
            <p:nvPr/>
          </p:nvSpPr>
          <p:spPr>
            <a:xfrm>
              <a:off x="5638800" y="3975100"/>
              <a:ext cx="2590800" cy="2200602"/>
            </a:xfrm>
            <a:prstGeom prst="rect">
              <a:avLst/>
            </a:prstGeom>
          </p:spPr>
          <p:txBody>
            <a:bodyPr wrap="square">
              <a:spAutoFit/>
            </a:bodyPr>
            <a:lstStyle/>
            <a:p>
              <a:pPr lvl="0" algn="ctr">
                <a:spcAft>
                  <a:spcPts val="600"/>
                </a:spcAft>
                <a:defRPr/>
              </a:pPr>
              <a:r>
                <a:rPr lang="en-US" sz="1600" b="1" dirty="0">
                  <a:solidFill>
                    <a:srgbClr val="FF0000"/>
                  </a:solidFill>
                  <a:effectLst>
                    <a:outerShdw blurRad="38100" dist="38100" dir="2700000" algn="tl">
                      <a:srgbClr val="000000">
                        <a:alpha val="43137"/>
                      </a:srgbClr>
                    </a:outerShdw>
                  </a:effectLst>
                  <a:cs typeface="Times New Roman" pitchFamily="18" charset="0"/>
                </a:rPr>
                <a:t>Competitive Retail market </a:t>
              </a:r>
            </a:p>
            <a:p>
              <a:pPr algn="ctr">
                <a:spcAft>
                  <a:spcPts val="600"/>
                </a:spcAft>
                <a:defRPr/>
              </a:pPr>
              <a:r>
                <a:rPr lang="en-US" sz="1600" b="1" dirty="0">
                  <a:solidFill>
                    <a:srgbClr val="FF0000"/>
                  </a:solidFill>
                  <a:effectLst>
                    <a:outerShdw blurRad="38100" dist="38100" dir="2700000" algn="tl">
                      <a:srgbClr val="000000">
                        <a:alpha val="43137"/>
                      </a:srgbClr>
                    </a:outerShdw>
                  </a:effectLst>
                  <a:latin typeface="+mn-lt"/>
                  <a:cs typeface="Times New Roman" pitchFamily="18" charset="0"/>
                </a:rPr>
                <a:t>(VREM)</a:t>
              </a:r>
            </a:p>
            <a:p>
              <a:pPr algn="ctr">
                <a:spcAft>
                  <a:spcPts val="600"/>
                </a:spcAft>
                <a:defRPr/>
              </a:pPr>
              <a:endParaRPr lang="en-US" sz="1600" b="1" dirty="0">
                <a:solidFill>
                  <a:srgbClr val="FF0000"/>
                </a:solidFill>
                <a:effectLst>
                  <a:outerShdw blurRad="38100" dist="38100" dir="2700000" algn="tl">
                    <a:srgbClr val="000000">
                      <a:alpha val="43137"/>
                    </a:srgbClr>
                  </a:outerShdw>
                </a:effectLst>
                <a:latin typeface="+mn-lt"/>
                <a:cs typeface="Times New Roman" pitchFamily="18" charset="0"/>
              </a:endParaRPr>
            </a:p>
            <a:p>
              <a:pPr algn="r">
                <a:spcAft>
                  <a:spcPts val="600"/>
                </a:spcAft>
                <a:defRPr/>
              </a:pPr>
              <a:r>
                <a:rPr lang="en-US" sz="1600" b="1" dirty="0">
                  <a:solidFill>
                    <a:srgbClr val="FF0000"/>
                  </a:solidFill>
                  <a:effectLst>
                    <a:outerShdw blurRad="38100" dist="38100" dir="2700000" algn="tl">
                      <a:srgbClr val="000000">
                        <a:alpha val="43137"/>
                      </a:srgbClr>
                    </a:outerShdw>
                  </a:effectLst>
                  <a:latin typeface="+mn-lt"/>
                  <a:cs typeface="Times New Roman" pitchFamily="18" charset="0"/>
                </a:rPr>
                <a:t>Trial run: 2021-2023</a:t>
              </a:r>
            </a:p>
            <a:p>
              <a:pPr algn="ctr">
                <a:spcAft>
                  <a:spcPts val="600"/>
                </a:spcAft>
                <a:defRPr/>
              </a:pPr>
              <a:endParaRPr lang="en-US" sz="1600" b="1" dirty="0">
                <a:solidFill>
                  <a:srgbClr val="FF0000"/>
                </a:solidFill>
                <a:effectLst>
                  <a:outerShdw blurRad="38100" dist="38100" dir="2700000" algn="tl">
                    <a:srgbClr val="000000">
                      <a:alpha val="43137"/>
                    </a:srgbClr>
                  </a:outerShdw>
                </a:effectLst>
                <a:latin typeface="+mn-lt"/>
                <a:cs typeface="Times New Roman" pitchFamily="18" charset="0"/>
              </a:endParaRPr>
            </a:p>
            <a:p>
              <a:pPr algn="ctr">
                <a:spcAft>
                  <a:spcPts val="600"/>
                </a:spcAft>
                <a:defRPr/>
              </a:pPr>
              <a:r>
                <a:rPr lang="en-US" sz="1600" b="1" dirty="0">
                  <a:solidFill>
                    <a:srgbClr val="FF0000"/>
                  </a:solidFill>
                  <a:effectLst>
                    <a:outerShdw blurRad="38100" dist="38100" dir="2700000" algn="tl">
                      <a:srgbClr val="000000">
                        <a:alpha val="43137"/>
                      </a:srgbClr>
                    </a:outerShdw>
                  </a:effectLst>
                  <a:latin typeface="+mn-lt"/>
                  <a:cs typeface="Times New Roman" pitchFamily="18" charset="0"/>
                </a:rPr>
                <a:t>Official operation: 2023</a:t>
              </a:r>
              <a:endParaRPr lang="en-US" sz="1600" dirty="0">
                <a:solidFill>
                  <a:srgbClr val="FF0000"/>
                </a:solidFill>
                <a:effectLst>
                  <a:outerShdw blurRad="38100" dist="38100" dir="2700000" algn="tl">
                    <a:srgbClr val="000000">
                      <a:alpha val="43137"/>
                    </a:srgbClr>
                  </a:outerShdw>
                </a:effectLst>
                <a:latin typeface="+mn-lt"/>
              </a:endParaRPr>
            </a:p>
          </p:txBody>
        </p:sp>
      </p:grpSp>
      <p:sp>
        <p:nvSpPr>
          <p:cNvPr id="20" name="Rectangle 19"/>
          <p:cNvSpPr/>
          <p:nvPr/>
        </p:nvSpPr>
        <p:spPr>
          <a:xfrm>
            <a:off x="792163" y="1066800"/>
            <a:ext cx="7986783" cy="661720"/>
          </a:xfrm>
          <a:prstGeom prst="rect">
            <a:avLst/>
          </a:prstGeom>
        </p:spPr>
        <p:txBody>
          <a:bodyPr wrap="square">
            <a:spAutoFit/>
          </a:bodyPr>
          <a:lstStyle/>
          <a:p>
            <a:pPr algn="just"/>
            <a:r>
              <a:rPr lang="en-US" sz="2000" b="1" dirty="0">
                <a:solidFill>
                  <a:schemeClr val="tx2">
                    <a:lumMod val="75000"/>
                  </a:schemeClr>
                </a:solidFill>
              </a:rPr>
              <a:t>2.  The Electricity Market Development Roadmap:</a:t>
            </a:r>
          </a:p>
          <a:p>
            <a:pPr lvl="1" algn="just"/>
            <a:endParaRPr lang="en-US" sz="1700" dirty="0">
              <a:solidFill>
                <a:schemeClr val="tx2">
                  <a:lumMod val="75000"/>
                </a:schemeClr>
              </a:solidFill>
            </a:endParaRPr>
          </a:p>
        </p:txBody>
      </p:sp>
      <p:sp>
        <p:nvSpPr>
          <p:cNvPr id="24" name="AutoShape 36"/>
          <p:cNvSpPr>
            <a:spLocks noChangeArrowheads="1"/>
          </p:cNvSpPr>
          <p:nvPr/>
        </p:nvSpPr>
        <p:spPr bwMode="blackWhite">
          <a:xfrm>
            <a:off x="685800" y="250210"/>
            <a:ext cx="6553121" cy="419457"/>
          </a:xfrm>
          <a:prstGeom prst="roundRect">
            <a:avLst>
              <a:gd name="adj" fmla="val 910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round/>
                <a:headEnd/>
                <a:tailEnd/>
              </a14:hiddenLine>
            </a:ext>
          </a:extLst>
        </p:spPr>
        <p:txBody>
          <a:bodyPr wrap="square" anchor="ctr">
            <a:spAutoFit/>
          </a:bodyPr>
          <a:lstStyle>
            <a:defPPr>
              <a:defRPr lang="en-US"/>
            </a:defPPr>
            <a:lvl1pPr algn="ctr" rtl="0" fontAlgn="base">
              <a:spcBef>
                <a:spcPct val="0"/>
              </a:spcBef>
              <a:spcAft>
                <a:spcPct val="0"/>
              </a:spcAft>
              <a:defRPr b="1" kern="1200">
                <a:solidFill>
                  <a:schemeClr val="tx1"/>
                </a:solidFill>
                <a:latin typeface="Verdana" pitchFamily="34" charset="0"/>
                <a:ea typeface="+mn-ea"/>
                <a:cs typeface="+mn-cs"/>
              </a:defRPr>
            </a:lvl1pPr>
            <a:lvl2pPr marL="457200" algn="ctr" rtl="0" fontAlgn="base">
              <a:spcBef>
                <a:spcPct val="0"/>
              </a:spcBef>
              <a:spcAft>
                <a:spcPct val="0"/>
              </a:spcAft>
              <a:defRPr b="1" kern="1200">
                <a:solidFill>
                  <a:schemeClr val="tx1"/>
                </a:solidFill>
                <a:latin typeface="Verdana" pitchFamily="34" charset="0"/>
                <a:ea typeface="+mn-ea"/>
                <a:cs typeface="+mn-cs"/>
              </a:defRPr>
            </a:lvl2pPr>
            <a:lvl3pPr marL="914400" algn="ctr" rtl="0" fontAlgn="base">
              <a:spcBef>
                <a:spcPct val="0"/>
              </a:spcBef>
              <a:spcAft>
                <a:spcPct val="0"/>
              </a:spcAft>
              <a:defRPr b="1" kern="1200">
                <a:solidFill>
                  <a:schemeClr val="tx1"/>
                </a:solidFill>
                <a:latin typeface="Verdana" pitchFamily="34" charset="0"/>
                <a:ea typeface="+mn-ea"/>
                <a:cs typeface="+mn-cs"/>
              </a:defRPr>
            </a:lvl3pPr>
            <a:lvl4pPr marL="1371600" algn="ctr" rtl="0" fontAlgn="base">
              <a:spcBef>
                <a:spcPct val="0"/>
              </a:spcBef>
              <a:spcAft>
                <a:spcPct val="0"/>
              </a:spcAft>
              <a:defRPr b="1" kern="1200">
                <a:solidFill>
                  <a:schemeClr val="tx1"/>
                </a:solidFill>
                <a:latin typeface="Verdana" pitchFamily="34" charset="0"/>
                <a:ea typeface="+mn-ea"/>
                <a:cs typeface="+mn-cs"/>
              </a:defRPr>
            </a:lvl4pPr>
            <a:lvl5pPr marL="1828800" algn="ctr"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a:lstStyle>
          <a:p>
            <a:pPr algn="l"/>
            <a:r>
              <a:rPr lang="en-US" sz="2000" dirty="0">
                <a:solidFill>
                  <a:schemeClr val="accent1"/>
                </a:solidFill>
                <a:ea typeface="Verdana" panose="020B0604030504040204" pitchFamily="34" charset="0"/>
                <a:cs typeface="Verdana" panose="020B0604030504040204" pitchFamily="34" charset="0"/>
              </a:rPr>
              <a:t>Power Sector Reform </a:t>
            </a:r>
          </a:p>
        </p:txBody>
      </p:sp>
    </p:spTree>
    <p:extLst>
      <p:ext uri="{BB962C8B-B14F-4D97-AF65-F5344CB8AC3E}">
        <p14:creationId xmlns:p14="http://schemas.microsoft.com/office/powerpoint/2010/main" val="2874519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19766</TotalTime>
  <Words>1315</Words>
  <Application>Microsoft Office PowerPoint</Application>
  <PresentationFormat>On-screen Show (4:3)</PresentationFormat>
  <Paragraphs>303</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Cambria Math</vt:lpstr>
      <vt:lpstr>Constantia</vt:lpstr>
      <vt:lpstr>Segoe UI Black</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MINHTD@EVN.COM.VN</dc:creator>
  <cp:lastModifiedBy>Tran Dang Khoa</cp:lastModifiedBy>
  <cp:revision>419</cp:revision>
  <cp:lastPrinted>2017-01-07T12:33:47Z</cp:lastPrinted>
  <dcterms:created xsi:type="dcterms:W3CDTF">2014-02-17T06:39:40Z</dcterms:created>
  <dcterms:modified xsi:type="dcterms:W3CDTF">2018-11-03T04:02:27Z</dcterms:modified>
</cp:coreProperties>
</file>